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notesSlide27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55.jpeg" ContentType="image/jpeg"/>
  <Override PartName="/ppt/media/image54.jpeg" ContentType="image/jpeg"/>
  <Override PartName="/ppt/media/image50.jpeg" ContentType="image/jpeg"/>
  <Override PartName="/ppt/media/image49.jpeg" ContentType="image/jpeg"/>
  <Override PartName="/ppt/media/image44.jpeg" ContentType="image/jpeg"/>
  <Override PartName="/ppt/media/image25.gif" ContentType="image/gif"/>
  <Override PartName="/ppt/media/image40.jpeg" ContentType="image/jpeg"/>
  <Override PartName="/ppt/media/image52.jpeg" ContentType="image/jpeg"/>
  <Override PartName="/ppt/media/image39.jpeg" ContentType="image/jpeg"/>
  <Override PartName="/ppt/media/image42.jpeg" ContentType="image/jpeg"/>
  <Override PartName="/ppt/media/image5.jpeg" ContentType="image/jpeg"/>
  <Override PartName="/ppt/media/image37.jpeg" ContentType="image/jpeg"/>
  <Override PartName="/ppt/media/image19.gif" ContentType="image/gif"/>
  <Override PartName="/ppt/media/image4.jpeg" ContentType="image/jpeg"/>
  <Override PartName="/ppt/media/image36.jpeg" ContentType="image/jpeg"/>
  <Override PartName="/ppt/media/image3.jpeg" ContentType="image/jpeg"/>
  <Override PartName="/ppt/media/image35.jpeg" ContentType="image/jpeg"/>
  <Override PartName="/ppt/media/image34.png" ContentType="image/png"/>
  <Override PartName="/ppt/media/image32.jpeg" ContentType="image/jpeg"/>
  <Override PartName="/ppt/media/image31.jpeg" ContentType="image/jpeg"/>
  <Override PartName="/ppt/media/image53.png" ContentType="image/png"/>
  <Override PartName="/ppt/media/image30.jpeg" ContentType="image/jpeg"/>
  <Override PartName="/ppt/media/image29.jpeg" ContentType="image/jpeg"/>
  <Override PartName="/ppt/media/image27.gif" ContentType="image/gif"/>
  <Override PartName="/ppt/media/image41.jpeg" ContentType="image/jpeg"/>
  <Override PartName="/ppt/media/image28.jpeg" ContentType="image/jpeg"/>
  <Override PartName="/ppt/media/image45.jpeg" ContentType="image/jpeg"/>
  <Override PartName="/ppt/media/image12.png" ContentType="image/png"/>
  <Override PartName="/ppt/media/image48.jpeg" ContentType="image/jpeg"/>
  <Override PartName="/ppt/media/image23.gif" ContentType="image/gif"/>
  <Override PartName="/ppt/media/image43.jpeg" ContentType="image/jpeg"/>
  <Override PartName="/ppt/media/image11.png" ContentType="image/png"/>
  <Override PartName="/ppt/media/image22.gif" ContentType="image/gif"/>
  <Override PartName="/ppt/media/image10.png" ContentType="image/png"/>
  <Override PartName="/ppt/media/image21.gif" ContentType="image/gif"/>
  <Override PartName="/ppt/media/image18.gif" ContentType="image/gif"/>
  <Override PartName="/ppt/media/image15.jpeg" ContentType="image/jpeg"/>
  <Override PartName="/ppt/media/image17.gif" ContentType="image/gif"/>
  <Override PartName="/ppt/media/image1.jpeg" ContentType="image/jpeg"/>
  <Override PartName="/ppt/media/image33.jpeg" ContentType="image/jpeg"/>
  <Override PartName="/ppt/media/image14.png" ContentType="image/png"/>
  <Override PartName="/ppt/media/image6.jpeg" ContentType="image/jpeg"/>
  <Override PartName="/ppt/media/image16.gif" ContentType="image/gif"/>
  <Override PartName="/ppt/media/image24.gif" ContentType="image/gif"/>
  <Override PartName="/ppt/media/image56.jpeg" ContentType="image/jpeg"/>
  <Override PartName="/ppt/media/image13.png" ContentType="image/png"/>
  <Override PartName="/ppt/media/image9.jpeg" ContentType="image/jpeg"/>
  <Override PartName="/ppt/media/image8.jpeg" ContentType="image/jpeg"/>
  <Override PartName="/ppt/media/image26.gif" ContentType="image/gif"/>
  <Override PartName="/ppt/media/image7.jpeg" ContentType="image/jpeg"/>
  <Override PartName="/ppt/media/image51.jpeg" ContentType="image/jpeg"/>
  <Override PartName="/ppt/media/image38.jpeg" ContentType="image/jpeg"/>
  <Override PartName="/ppt/media/image20.gif" ContentType="image/gif"/>
  <Override PartName="/ppt/media/image46.jpeg" ContentType="image/jpeg"/>
  <Override PartName="/ppt/media/image47.jpeg" ContentType="image/jpeg"/>
  <Override PartName="/ppt/media/image2.jpeg" ContentType="image/jpeg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8AD8A40-E7D1-49A7-B7E0-CA56DF3F33F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07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8682CD1-99F5-45C9-A7AB-F959C1E83380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EF1689C-5EAF-4A3B-A81E-6B8942D7D46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833F273-09D1-4D82-9FD4-706EB2C800B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CAC3C8E-283F-49A3-9F18-5470401FD48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6B55533-CB4F-429D-BD9D-E9E3ACED2A2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642D1FD-96F7-4BCB-8FDD-275E61AE121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1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6E603A2-70C4-43E2-86CB-1F9EE478C42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4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4FFED72-29E1-4146-A06B-4D60C09E6CB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7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6B73B07-F33C-42D4-B6E5-2E943A954C6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CA876A-D008-4978-B3E5-1EBF784D22C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83095A3-2ED7-435B-B0E1-7A42F461DDE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6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0704F8D-E1B3-48D6-BBF1-A05577CEF20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9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034703F-6602-452C-8FE2-B8A0EB7223A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077D3B6-E3AE-4EC3-AB6B-7BA827832F1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B38B2FF-4FB8-418F-924D-2A78F94A6C7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D45419C-1407-4D5C-934E-AE040D879DE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12F09AB-7ABA-4FCB-BC1A-125DD4EBB74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2444877-8A13-4AA8-8BFC-BFA17EECF5D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323964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602208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323964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6022080" y="4010760"/>
            <a:ext cx="26496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38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401076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4010760"/>
            <a:ext cx="8229240" cy="185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3504960" cy="68576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716120" y="1690560"/>
              <a:ext cx="7427520" cy="2533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" name="Group 4"/>
            <p:cNvGrpSpPr/>
            <p:nvPr/>
          </p:nvGrpSpPr>
          <p:grpSpPr>
            <a:xfrm>
              <a:off x="0" y="1066680"/>
              <a:ext cx="2866680" cy="3157560"/>
              <a:chOff x="0" y="1066680"/>
              <a:chExt cx="2866680" cy="3157560"/>
            </a:xfrm>
          </p:grpSpPr>
          <p:sp>
            <p:nvSpPr>
              <p:cNvPr id="4" name="CustomShape 5"/>
              <p:cNvSpPr/>
              <p:nvPr/>
            </p:nvSpPr>
            <p:spPr>
              <a:xfrm>
                <a:off x="573120" y="3583080"/>
                <a:ext cx="576000" cy="6411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1716120" y="1690560"/>
                <a:ext cx="574200" cy="6426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2281320" y="1066680"/>
                <a:ext cx="585360" cy="6346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2281320" y="1690560"/>
                <a:ext cx="585360" cy="64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10"/>
              <p:cNvSpPr/>
              <p:nvPr/>
            </p:nvSpPr>
            <p:spPr>
              <a:xfrm>
                <a:off x="1141560" y="2324160"/>
                <a:ext cx="583920" cy="6328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1"/>
              <p:cNvSpPr/>
              <p:nvPr/>
            </p:nvSpPr>
            <p:spPr>
              <a:xfrm>
                <a:off x="0" y="2324160"/>
                <a:ext cx="582120" cy="6328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2"/>
              <p:cNvSpPr/>
              <p:nvPr/>
            </p:nvSpPr>
            <p:spPr>
              <a:xfrm>
                <a:off x="1716120" y="2324160"/>
                <a:ext cx="574200" cy="6328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3"/>
              <p:cNvSpPr/>
              <p:nvPr/>
            </p:nvSpPr>
            <p:spPr>
              <a:xfrm>
                <a:off x="573120" y="2948040"/>
                <a:ext cx="576000" cy="64404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4"/>
              <p:cNvSpPr/>
              <p:nvPr/>
            </p:nvSpPr>
            <p:spPr>
              <a:xfrm>
                <a:off x="1141560" y="2948040"/>
                <a:ext cx="583920" cy="644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91569BA5-B833-4E2B-B686-26E533250CB8}" type="datetime1">
              <a:rPr b="1" lang="en-US" sz="1200" spc="-1" strike="noStrike">
                <a:solidFill>
                  <a:srgbClr val="0000e5"/>
                </a:solidFill>
                <a:latin typeface="Arial"/>
              </a:rPr>
              <a:t>10/30/2020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Rielaborato dalla 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5BEF00C-FA04-4D43-BB38-7780970B76D3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"/>
          <p:cNvGrpSpPr/>
          <p:nvPr/>
        </p:nvGrpSpPr>
        <p:grpSpPr>
          <a:xfrm>
            <a:off x="0" y="0"/>
            <a:ext cx="9143640" cy="545760"/>
            <a:chOff x="0" y="0"/>
            <a:chExt cx="9143640" cy="545760"/>
          </a:xfrm>
        </p:grpSpPr>
        <p:sp>
          <p:nvSpPr>
            <p:cNvPr id="56" name="CustomShape 2"/>
            <p:cNvSpPr/>
            <p:nvPr/>
          </p:nvSpPr>
          <p:spPr>
            <a:xfrm>
              <a:off x="0" y="0"/>
              <a:ext cx="285480" cy="53316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3"/>
            <p:cNvSpPr/>
            <p:nvPr/>
          </p:nvSpPr>
          <p:spPr>
            <a:xfrm>
              <a:off x="412920" y="135000"/>
              <a:ext cx="8730720" cy="27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409680" y="135000"/>
              <a:ext cx="137880" cy="14076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547560" y="0"/>
              <a:ext cx="13932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47560" y="135000"/>
              <a:ext cx="139320" cy="140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74680" y="274680"/>
              <a:ext cx="13608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8"/>
            <p:cNvSpPr/>
            <p:nvPr/>
          </p:nvSpPr>
          <p:spPr>
            <a:xfrm>
              <a:off x="131760" y="136440"/>
              <a:ext cx="140760" cy="1378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9"/>
            <p:cNvSpPr/>
            <p:nvPr/>
          </p:nvSpPr>
          <p:spPr>
            <a:xfrm>
              <a:off x="409680" y="271440"/>
              <a:ext cx="137880" cy="137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10"/>
            <p:cNvSpPr/>
            <p:nvPr/>
          </p:nvSpPr>
          <p:spPr>
            <a:xfrm>
              <a:off x="274680" y="409680"/>
              <a:ext cx="136080" cy="136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" name="PlaceHolder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Fare clic per modificare stili del testo dello schema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7d"/>
              </a:buClr>
              <a:buSzPct val="65000"/>
              <a:buFont typeface="Wingdings" charset="2"/>
              <a:buChar char="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70000"/>
              <a:buFont typeface="Wingdings" charset="2"/>
              <a:buChar char="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Font typeface="Wingdings" charset="2"/>
              <a:buChar char="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1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Rielaborato dalla 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8" name="PlaceHolder 1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D7DF1F-98FA-4598-B6BD-67514CAC4C95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9" name="PlaceHolder 1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36E5873D-6CD2-4131-9CAF-2E0D720E03E0}" type="datetime1">
              <a:rPr b="0" lang="en-US" sz="1200" spc="-1" strike="noStrike">
                <a:solidFill>
                  <a:srgbClr val="000000"/>
                </a:solidFill>
                <a:latin typeface="Arial"/>
              </a:rPr>
              <a:t>10/30/2020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9143640" cy="545760"/>
            <a:chOff x="0" y="0"/>
            <a:chExt cx="9143640" cy="54576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285480" cy="53316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3"/>
            <p:cNvSpPr/>
            <p:nvPr/>
          </p:nvSpPr>
          <p:spPr>
            <a:xfrm>
              <a:off x="412920" y="135000"/>
              <a:ext cx="8730720" cy="27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4"/>
            <p:cNvSpPr/>
            <p:nvPr/>
          </p:nvSpPr>
          <p:spPr>
            <a:xfrm>
              <a:off x="409680" y="135000"/>
              <a:ext cx="137880" cy="14076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5"/>
            <p:cNvSpPr/>
            <p:nvPr/>
          </p:nvSpPr>
          <p:spPr>
            <a:xfrm>
              <a:off x="547560" y="0"/>
              <a:ext cx="13932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6"/>
            <p:cNvSpPr/>
            <p:nvPr/>
          </p:nvSpPr>
          <p:spPr>
            <a:xfrm>
              <a:off x="547560" y="135000"/>
              <a:ext cx="139320" cy="140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7"/>
            <p:cNvSpPr/>
            <p:nvPr/>
          </p:nvSpPr>
          <p:spPr>
            <a:xfrm>
              <a:off x="274680" y="274680"/>
              <a:ext cx="13608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8"/>
            <p:cNvSpPr/>
            <p:nvPr/>
          </p:nvSpPr>
          <p:spPr>
            <a:xfrm>
              <a:off x="131760" y="136440"/>
              <a:ext cx="140760" cy="1378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9"/>
            <p:cNvSpPr/>
            <p:nvPr/>
          </p:nvSpPr>
          <p:spPr>
            <a:xfrm>
              <a:off x="409680" y="271440"/>
              <a:ext cx="137880" cy="137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10"/>
            <p:cNvSpPr/>
            <p:nvPr/>
          </p:nvSpPr>
          <p:spPr>
            <a:xfrm>
              <a:off x="274680" y="409680"/>
              <a:ext cx="136080" cy="136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6" name="Group 1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17" name="CustomShape 12"/>
            <p:cNvSpPr/>
            <p:nvPr/>
          </p:nvSpPr>
          <p:spPr>
            <a:xfrm>
              <a:off x="0" y="0"/>
              <a:ext cx="3504960" cy="685764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13"/>
            <p:cNvSpPr/>
            <p:nvPr/>
          </p:nvSpPr>
          <p:spPr>
            <a:xfrm>
              <a:off x="1716120" y="1690560"/>
              <a:ext cx="7427520" cy="2533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9" name="Group 14"/>
            <p:cNvGrpSpPr/>
            <p:nvPr/>
          </p:nvGrpSpPr>
          <p:grpSpPr>
            <a:xfrm>
              <a:off x="0" y="1066680"/>
              <a:ext cx="2866680" cy="3157560"/>
              <a:chOff x="0" y="1066680"/>
              <a:chExt cx="2866680" cy="3157560"/>
            </a:xfrm>
          </p:grpSpPr>
          <p:sp>
            <p:nvSpPr>
              <p:cNvPr id="120" name="CustomShape 15"/>
              <p:cNvSpPr/>
              <p:nvPr/>
            </p:nvSpPr>
            <p:spPr>
              <a:xfrm>
                <a:off x="573120" y="3583080"/>
                <a:ext cx="576000" cy="6411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CustomShape 16"/>
              <p:cNvSpPr/>
              <p:nvPr/>
            </p:nvSpPr>
            <p:spPr>
              <a:xfrm>
                <a:off x="1716120" y="1690560"/>
                <a:ext cx="574200" cy="6426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CustomShape 17"/>
              <p:cNvSpPr/>
              <p:nvPr/>
            </p:nvSpPr>
            <p:spPr>
              <a:xfrm>
                <a:off x="2281320" y="1066680"/>
                <a:ext cx="585360" cy="6346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CustomShape 18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CustomShape 19"/>
              <p:cNvSpPr/>
              <p:nvPr/>
            </p:nvSpPr>
            <p:spPr>
              <a:xfrm>
                <a:off x="2281320" y="1690560"/>
                <a:ext cx="585360" cy="64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CustomShape 20"/>
              <p:cNvSpPr/>
              <p:nvPr/>
            </p:nvSpPr>
            <p:spPr>
              <a:xfrm>
                <a:off x="1141560" y="2324160"/>
                <a:ext cx="583920" cy="6328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" name="CustomShape 21"/>
              <p:cNvSpPr/>
              <p:nvPr/>
            </p:nvSpPr>
            <p:spPr>
              <a:xfrm>
                <a:off x="0" y="2324160"/>
                <a:ext cx="582120" cy="6328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" name="CustomShape 22"/>
              <p:cNvSpPr/>
              <p:nvPr/>
            </p:nvSpPr>
            <p:spPr>
              <a:xfrm>
                <a:off x="1716120" y="2324160"/>
                <a:ext cx="574200" cy="6328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" name="CustomShape 23"/>
              <p:cNvSpPr/>
              <p:nvPr/>
            </p:nvSpPr>
            <p:spPr>
              <a:xfrm>
                <a:off x="573120" y="2948040"/>
                <a:ext cx="576000" cy="64404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" name="CustomShape 24"/>
              <p:cNvSpPr/>
              <p:nvPr/>
            </p:nvSpPr>
            <p:spPr>
              <a:xfrm>
                <a:off x="1141560" y="2948040"/>
                <a:ext cx="583920" cy="644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30" name="PlaceHolder 25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6019560" cy="22093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5000" spc="-1" strike="noStrike">
                <a:solidFill>
                  <a:srgbClr val="ffffff"/>
                </a:solidFill>
                <a:latin typeface="Arial"/>
              </a:rPr>
              <a:t>Fare clic per modificare lo stile del titolo</a:t>
            </a:r>
            <a:endParaRPr b="0" lang="it-IT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6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74CB3222-1305-42ED-B948-683D57B77C6C}" type="datetime1">
              <a:rPr b="0" lang="en-US" sz="1200" spc="-1" strike="noStrike">
                <a:solidFill>
                  <a:srgbClr val="000000"/>
                </a:solidFill>
                <a:latin typeface="Arial"/>
              </a:rPr>
              <a:t>10/30/2020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32" name="PlaceHolder 2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Rielaborato dalla 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3" name="PlaceHolder 2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7ABEA66-2416-4DC7-A949-73E11630D45E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34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"/>
          <p:cNvGrpSpPr/>
          <p:nvPr/>
        </p:nvGrpSpPr>
        <p:grpSpPr>
          <a:xfrm>
            <a:off x="0" y="0"/>
            <a:ext cx="9143640" cy="545760"/>
            <a:chOff x="0" y="0"/>
            <a:chExt cx="9143640" cy="545760"/>
          </a:xfrm>
        </p:grpSpPr>
        <p:sp>
          <p:nvSpPr>
            <p:cNvPr id="172" name="CustomShape 2"/>
            <p:cNvSpPr/>
            <p:nvPr/>
          </p:nvSpPr>
          <p:spPr>
            <a:xfrm>
              <a:off x="0" y="0"/>
              <a:ext cx="285480" cy="53316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3"/>
            <p:cNvSpPr/>
            <p:nvPr/>
          </p:nvSpPr>
          <p:spPr>
            <a:xfrm>
              <a:off x="412920" y="135000"/>
              <a:ext cx="8730720" cy="27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4"/>
            <p:cNvSpPr/>
            <p:nvPr/>
          </p:nvSpPr>
          <p:spPr>
            <a:xfrm>
              <a:off x="409680" y="135000"/>
              <a:ext cx="137880" cy="14076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5"/>
            <p:cNvSpPr/>
            <p:nvPr/>
          </p:nvSpPr>
          <p:spPr>
            <a:xfrm>
              <a:off x="547560" y="0"/>
              <a:ext cx="13932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6"/>
            <p:cNvSpPr/>
            <p:nvPr/>
          </p:nvSpPr>
          <p:spPr>
            <a:xfrm>
              <a:off x="547560" y="135000"/>
              <a:ext cx="139320" cy="140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7"/>
            <p:cNvSpPr/>
            <p:nvPr/>
          </p:nvSpPr>
          <p:spPr>
            <a:xfrm>
              <a:off x="274680" y="274680"/>
              <a:ext cx="136080" cy="1378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8"/>
            <p:cNvSpPr/>
            <p:nvPr/>
          </p:nvSpPr>
          <p:spPr>
            <a:xfrm>
              <a:off x="131760" y="136440"/>
              <a:ext cx="140760" cy="1378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9"/>
            <p:cNvSpPr/>
            <p:nvPr/>
          </p:nvSpPr>
          <p:spPr>
            <a:xfrm>
              <a:off x="409680" y="271440"/>
              <a:ext cx="137880" cy="137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10"/>
            <p:cNvSpPr/>
            <p:nvPr/>
          </p:nvSpPr>
          <p:spPr>
            <a:xfrm>
              <a:off x="274680" y="409680"/>
              <a:ext cx="136080" cy="136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PlaceHolder 11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28F17D5-E28B-4DC0-858D-804A44A2DC6F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2" name="PlaceHolder 1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8C3EFF4B-8BBE-4718-A22F-907ECB933D0B}" type="datetime1">
              <a:rPr b="0" lang="en-US" sz="1200" spc="-1" strike="noStrike">
                <a:solidFill>
                  <a:srgbClr val="000000"/>
                </a:solidFill>
                <a:latin typeface="Arial"/>
              </a:rPr>
              <a:t>10/30/2020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3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22.gif"/><Relationship Id="rId9" Type="http://schemas.openxmlformats.org/officeDocument/2006/relationships/image" Target="../media/image23.gif"/><Relationship Id="rId10" Type="http://schemas.openxmlformats.org/officeDocument/2006/relationships/image" Target="../media/image24.gif"/><Relationship Id="rId11" Type="http://schemas.openxmlformats.org/officeDocument/2006/relationships/image" Target="../media/image25.gif"/><Relationship Id="rId12" Type="http://schemas.openxmlformats.org/officeDocument/2006/relationships/image" Target="../media/image26.gif"/><Relationship Id="rId13" Type="http://schemas.openxmlformats.org/officeDocument/2006/relationships/image" Target="../media/image27.gif"/><Relationship Id="rId14" Type="http://schemas.openxmlformats.org/officeDocument/2006/relationships/slideLayout" Target="../slideLayouts/slideLayout37.xml"/><Relationship Id="rId1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hyperlink" Target="about:blank" TargetMode="External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16.xml"/>
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18.xml"/>
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hyperlink" Target="about:blank" TargetMode="External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20.xml"/>
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about:blank" TargetMode="External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24.xml"/>
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26.xml"/>
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EC2E257-C524-40D3-880E-F0EA94C1B556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306600" y="1523880"/>
            <a:ext cx="6078240" cy="386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Calibri"/>
              </a:rPr>
              <a:t>ISTITUTI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Arial"/>
                <a:ea typeface="Calibri"/>
              </a:rPr>
              <a:t>Superiori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Arial"/>
                <a:ea typeface="Calibri"/>
              </a:rPr>
              <a:t>A.S. 2021-22</a:t>
            </a:r>
            <a:endParaRPr b="0" lang="en-US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000" spc="-1" strike="noStrike">
              <a:latin typeface="Arial"/>
            </a:endParaRPr>
          </a:p>
        </p:txBody>
      </p:sp>
      <p:pic>
        <p:nvPicPr>
          <p:cNvPr id="230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B0447F8-79FC-44F7-95D1-B9ABF1E019E0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6D6A754-9C71-4149-BC71-4584A7A34AEE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694080" y="47520"/>
            <a:ext cx="2037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Istituti Secondari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95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  <p:sp>
        <p:nvSpPr>
          <p:cNvPr id="296" name="CustomShape 5"/>
          <p:cNvSpPr/>
          <p:nvPr/>
        </p:nvSpPr>
        <p:spPr>
          <a:xfrm>
            <a:off x="457200" y="819000"/>
            <a:ext cx="8229240" cy="60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457200" algn="ctr">
              <a:lnSpc>
                <a:spcPct val="80000"/>
              </a:lnSpc>
            </a:pPr>
            <a:r>
              <a:rPr b="1" lang="en-US" sz="3600" spc="-1" strike="noStrike">
                <a:solidFill>
                  <a:srgbClr val="000099"/>
                </a:solidFill>
                <a:latin typeface="Arial"/>
              </a:rPr>
              <a:t>Sbocchi comuni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457200" y="1428840"/>
            <a:ext cx="8229240" cy="3847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Accesso a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percorsi universitari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, previo superamento dei test di ingresso ove previsto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SzPct val="100000"/>
              <a:buBlip>
                <a:blip r:embed="rId3"/>
              </a:buBlip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Proseguimento degli studi nei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corsi ITS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o nei corsi di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formazione professionale post diploma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SzPct val="100000"/>
              <a:buBlip>
                <a:blip r:embed="rId4"/>
              </a:buBlip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Iscrizione agli Istituti di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Alta Formazione Artistica, Musicale e Coreutica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SzPct val="100000"/>
              <a:buBlip>
                <a:blip r:embed="rId5"/>
              </a:buBlip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Partecipazione a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concorsi pubblici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buSzPct val="100000"/>
              <a:buBlip>
                <a:blip r:embed="rId6"/>
              </a:buBlip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Ove previsto, </a:t>
            </a:r>
            <a:r>
              <a:rPr b="1" lang="en-US" sz="2200" spc="-1" strike="noStrike">
                <a:solidFill>
                  <a:srgbClr val="1c0bf5"/>
                </a:solidFill>
                <a:latin typeface="Arial"/>
              </a:rPr>
              <a:t>iscrizione all’albo professionale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, previo superamento dell’esame di stato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641016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0C120C0-92A7-4EE9-B758-4504A1D5E237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0E64411-3A67-4A14-B232-C2DB6AF792B2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694080" y="47520"/>
            <a:ext cx="2037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Istituti Secondari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2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  <p:sp>
        <p:nvSpPr>
          <p:cNvPr id="303" name="CustomShape 5"/>
          <p:cNvSpPr/>
          <p:nvPr/>
        </p:nvSpPr>
        <p:spPr>
          <a:xfrm>
            <a:off x="457200" y="647640"/>
            <a:ext cx="8229240" cy="60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457200" algn="ctr">
              <a:lnSpc>
                <a:spcPct val="80000"/>
              </a:lnSpc>
            </a:pPr>
            <a:r>
              <a:rPr b="1" lang="en-US" sz="3600" spc="-1" strike="noStrike">
                <a:solidFill>
                  <a:srgbClr val="1c0bf5"/>
                </a:solidFill>
                <a:latin typeface="Arial"/>
              </a:rPr>
              <a:t>Ampliamento Offerta Formativa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04" name="CustomShape 6"/>
          <p:cNvSpPr/>
          <p:nvPr/>
        </p:nvSpPr>
        <p:spPr>
          <a:xfrm>
            <a:off x="476280" y="1266840"/>
            <a:ext cx="8229240" cy="520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La maggioranza degli Istituti Superiori del territorio offrono: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</a:pP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2"/>
              </a:buBlip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Corsi di recupero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fine primo periodo e/o a fine anno, secondo le modalità decise dal collegio docenti; 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Corsi relativi alla preparazione per la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certificazione delle lingue straniere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(PET, FIRST, DELF, …);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Corsi relativi alla preparazione per la certificazione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ECDL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5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Scambi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soggiorni all’estero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viaggi di istruzione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6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Anni di studio all’estero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7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Laboratorio teatrale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8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Progetto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Talenti neodiplomati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9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Progetti di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orientamento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universitario e post diploma;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10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Progetti di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educazione alla salute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collaborazione con l’ASL 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11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Partecipazioni a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mostre e eventi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sul territorio;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12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Progetti didattici in collaborazione con Enti e Istituzioni;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SzPct val="100101"/>
              <a:buBlip>
                <a:blip r:embed="rId13"/>
              </a:buBlip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Partecipazione ad  </a:t>
            </a:r>
            <a:r>
              <a:rPr b="0" lang="en-US" sz="2000" spc="-1" strike="noStrike">
                <a:solidFill>
                  <a:srgbClr val="1c0bf5"/>
                </a:solidFill>
                <a:latin typeface="Arial"/>
              </a:rPr>
              <a:t>eventi sportivi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vari livelli.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28600" y="457200"/>
            <a:ext cx="8648280" cy="1371240"/>
          </a:xfrm>
          <a:prstGeom prst="rect">
            <a:avLst/>
          </a:prstGeom>
          <a:solidFill>
            <a:srgbClr val="002060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Prerequisiti per gli Istituti</a:t>
            </a:r>
            <a:br/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Professionali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171360" y="2731680"/>
            <a:ext cx="8229240" cy="28760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</a:rPr>
              <a:t>Occorre essere precisi e saper trasferire nella pratica le conoscenze teoriche acquisite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</a:rPr>
              <a:t>E’ utile avere una buona manualità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</a:rPr>
              <a:t>Occorrono capacità comunicative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</a:rPr>
              <a:t>Bisogna saper lavorare in gruppo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</a:rPr>
              <a:t>Occorre saper organizzare autonomamente il proprio lavoro                                      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56400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8" name="TextShape 4"/>
          <p:cNvSpPr txBox="1"/>
          <p:nvPr/>
        </p:nvSpPr>
        <p:spPr>
          <a:xfrm>
            <a:off x="6084000" y="6381360"/>
            <a:ext cx="2895120" cy="220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1AA19C4-8453-4E26-BFA2-2DF38BE8FE05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371520" y="2124000"/>
            <a:ext cx="8267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c0bf5"/>
                </a:solidFill>
                <a:latin typeface="Arial"/>
              </a:rPr>
              <a:t>PER AFFRONTARE QUESTI CORSI DI STUDI: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228600" y="457200"/>
            <a:ext cx="8648280" cy="1371240"/>
          </a:xfrm>
          <a:prstGeom prst="rect">
            <a:avLst/>
          </a:prstGeom>
          <a:solidFill>
            <a:srgbClr val="002060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Prerequisiti per gli Istituti</a:t>
            </a:r>
            <a:br/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Tecnici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179640" y="2709000"/>
            <a:ext cx="8229240" cy="2876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E’ necessario essere precisi e ordinati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Occorre essere interessati alle materie economiche, giuridiche, tecniche, scientifiche e informatiche presenti in tutti gli indirizzi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Bisogna avere competenze linguistiche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E’ utile  possedere buone capacità comunicative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Bisogna essere predisposti per lo studio ragionato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Occorrono capacità di organizzazione e di progettazione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                                    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85200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3" name="TextShape 4"/>
          <p:cNvSpPr txBox="1"/>
          <p:nvPr/>
        </p:nvSpPr>
        <p:spPr>
          <a:xfrm>
            <a:off x="6012000" y="62373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EFF95C-42E3-4CB9-B6B7-E74F82BA2370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371520" y="2124000"/>
            <a:ext cx="8267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c0bf5"/>
                </a:solidFill>
                <a:latin typeface="Arial"/>
              </a:rPr>
              <a:t>PER AFFRONTARE QUESTI CORSI DI STUDI: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228600" y="457200"/>
            <a:ext cx="8648280" cy="1371240"/>
          </a:xfrm>
          <a:prstGeom prst="rect">
            <a:avLst/>
          </a:prstGeom>
          <a:solidFill>
            <a:srgbClr val="002060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Prerequisiti per i Licei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171360" y="2731680"/>
            <a:ext cx="8229240" cy="2876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Occorre amare lo studio, la lettura e la cultura in generale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E’ necessaria una buona preparazione di base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E’ utile essere ordinati e precisi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E’ importante avere un metodo di studio consolidato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c0bf5"/>
              </a:buClr>
              <a:buSzPct val="90000"/>
              <a:buFont typeface="Wingdings" charset="2"/>
              <a:buChar char=""/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Bisogna provare interesse sia per le materie umanistiche che per quelle scientifiche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385200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8" name="TextShape 4"/>
          <p:cNvSpPr txBox="1"/>
          <p:nvPr/>
        </p:nvSpPr>
        <p:spPr>
          <a:xfrm>
            <a:off x="6012000" y="63093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67B9E7-BF44-404E-A4EE-9033D792E90E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371520" y="2124000"/>
            <a:ext cx="8267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c0bf5"/>
                </a:solidFill>
                <a:latin typeface="Arial"/>
              </a:rPr>
              <a:t>PER AFFRONTARE QUESTI CORSI DI STUDI: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253E173-A29C-4384-82F3-D11DD9DD944E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CB408C6-C0A3-4B8B-8EE7-0CAD6402F2DE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694080" y="47520"/>
            <a:ext cx="2037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Istituti Secondari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4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5"/>
          <p:cNvSpPr/>
          <p:nvPr/>
        </p:nvSpPr>
        <p:spPr>
          <a:xfrm>
            <a:off x="438120" y="1447920"/>
            <a:ext cx="8229240" cy="2838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457200" algn="ctr">
              <a:lnSpc>
                <a:spcPct val="80000"/>
              </a:lnSpc>
            </a:pPr>
            <a:r>
              <a:rPr b="1" lang="en-US" sz="6000" spc="-1" strike="noStrike">
                <a:solidFill>
                  <a:srgbClr val="ff0000"/>
                </a:solidFill>
                <a:latin typeface="Arial"/>
              </a:rPr>
              <a:t>GLI ISTITUTI </a:t>
            </a:r>
            <a:endParaRPr b="0" lang="en-US" sz="6000" spc="-1" strike="noStrike">
              <a:latin typeface="Arial"/>
            </a:endParaRPr>
          </a:p>
          <a:p>
            <a:pPr marL="457200" algn="ctr">
              <a:lnSpc>
                <a:spcPct val="80000"/>
              </a:lnSpc>
            </a:pPr>
            <a:r>
              <a:rPr b="1" lang="en-US" sz="6000" spc="-1" strike="noStrike">
                <a:solidFill>
                  <a:srgbClr val="ff0000"/>
                </a:solidFill>
                <a:latin typeface="Arial"/>
              </a:rPr>
              <a:t>DEL PINEROLESE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magine 1" descr=""/>
          <p:cNvPicPr/>
          <p:nvPr/>
        </p:nvPicPr>
        <p:blipFill>
          <a:blip r:embed="rId1"/>
          <a:stretch/>
        </p:blipFill>
        <p:spPr>
          <a:xfrm>
            <a:off x="683640" y="332640"/>
            <a:ext cx="7992360" cy="5733000"/>
          </a:xfrm>
          <a:prstGeom prst="rect">
            <a:avLst/>
          </a:prstGeom>
          <a:ln w="63360">
            <a:solidFill>
              <a:schemeClr val="accent3">
                <a:lumMod val="75000"/>
              </a:schemeClr>
            </a:solidFill>
            <a:miter/>
          </a:ln>
        </p:spPr>
      </p:pic>
      <p:pic>
        <p:nvPicPr>
          <p:cNvPr id="327" name="Picture 10" descr=""/>
          <p:cNvPicPr/>
          <p:nvPr/>
        </p:nvPicPr>
        <p:blipFill>
          <a:blip r:embed="rId2"/>
          <a:stretch/>
        </p:blipFill>
        <p:spPr>
          <a:xfrm rot="1661400">
            <a:off x="249840" y="4133880"/>
            <a:ext cx="2143440" cy="1603440"/>
          </a:xfrm>
          <a:prstGeom prst="rect">
            <a:avLst/>
          </a:prstGeom>
          <a:ln>
            <a:noFill/>
          </a:ln>
        </p:spPr>
      </p:pic>
      <p:pic>
        <p:nvPicPr>
          <p:cNvPr id="328" name="Picture 9" descr=""/>
          <p:cNvPicPr/>
          <p:nvPr/>
        </p:nvPicPr>
        <p:blipFill>
          <a:blip r:embed="rId3"/>
          <a:stretch/>
        </p:blipFill>
        <p:spPr>
          <a:xfrm rot="951600">
            <a:off x="1199520" y="2391480"/>
            <a:ext cx="1340640" cy="1362240"/>
          </a:xfrm>
          <a:prstGeom prst="rect">
            <a:avLst/>
          </a:prstGeom>
          <a:ln>
            <a:noFill/>
          </a:ln>
        </p:spPr>
      </p:pic>
      <p:pic>
        <p:nvPicPr>
          <p:cNvPr id="329" name="Picture 8" descr=""/>
          <p:cNvPicPr/>
          <p:nvPr/>
        </p:nvPicPr>
        <p:blipFill>
          <a:blip r:embed="rId4"/>
          <a:stretch/>
        </p:blipFill>
        <p:spPr>
          <a:xfrm rot="20530800">
            <a:off x="7056000" y="4438080"/>
            <a:ext cx="1870920" cy="1374120"/>
          </a:xfrm>
          <a:prstGeom prst="rect">
            <a:avLst/>
          </a:prstGeom>
          <a:ln>
            <a:noFill/>
          </a:ln>
        </p:spPr>
      </p:pic>
      <p:pic>
        <p:nvPicPr>
          <p:cNvPr id="330" name="Picture 4" descr=""/>
          <p:cNvPicPr/>
          <p:nvPr/>
        </p:nvPicPr>
        <p:blipFill>
          <a:blip r:embed="rId5"/>
          <a:stretch/>
        </p:blipFill>
        <p:spPr>
          <a:xfrm rot="20908800">
            <a:off x="116280" y="462240"/>
            <a:ext cx="1988280" cy="1357560"/>
          </a:xfrm>
          <a:prstGeom prst="rect">
            <a:avLst/>
          </a:prstGeom>
          <a:ln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4356000" y="476640"/>
            <a:ext cx="298764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Arial"/>
              </a:rPr>
              <a:t>Istituto Agrario  Osasco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180000" y="6093000"/>
            <a:ext cx="871164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Sede Agrario: Viale Europa, 28  -  10060 Osasco Tel. 0121 - 541010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Sito web: </a:t>
            </a:r>
            <a:r>
              <a:rPr b="1" lang="en-US" sz="2000" spc="-1" strike="noStrike" u="sng">
                <a:solidFill>
                  <a:srgbClr val="3333ff"/>
                </a:solidFill>
                <a:uFillTx/>
                <a:latin typeface="Arial"/>
              </a:rPr>
              <a:t>http:// prever.edu.it/Osasco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e-mail: </a:t>
            </a:r>
            <a:r>
              <a:rPr b="1" lang="en-US" sz="2000" spc="-1" strike="noStrike" u="sng">
                <a:solidFill>
                  <a:srgbClr val="4d4d73"/>
                </a:solidFill>
                <a:uFillTx/>
                <a:latin typeface="Arial"/>
                <a:hlinkClick r:id="rId6"/>
              </a:rPr>
              <a:t>osasco@prever.edu.it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209600" y="648000"/>
            <a:ext cx="71910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Istituto  Agrario - Osasco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34" name="Immagine 6" descr=""/>
          <p:cNvPicPr/>
          <p:nvPr/>
        </p:nvPicPr>
        <p:blipFill>
          <a:blip r:embed="rId1"/>
          <a:srcRect l="12831" t="0" r="13585" b="0"/>
          <a:stretch/>
        </p:blipFill>
        <p:spPr>
          <a:xfrm rot="5400000">
            <a:off x="1937520" y="-195840"/>
            <a:ext cx="5249520" cy="847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5652000" y="404640"/>
            <a:ext cx="33840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200" spc="-1" strike="noStrike">
                <a:solidFill>
                  <a:srgbClr val="0070c0"/>
                </a:solidFill>
                <a:latin typeface="Arial"/>
              </a:rPr>
              <a:t>I.I.S </a:t>
            </a:r>
            <a:endParaRPr b="0" lang="en-US" sz="4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200" spc="-1" strike="noStrike">
                <a:solidFill>
                  <a:srgbClr val="0070c0"/>
                </a:solidFill>
                <a:latin typeface="Arial"/>
              </a:rPr>
              <a:t>Alberti  Porro  Pinerolo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336" name="Immagine 3" descr=""/>
          <p:cNvPicPr/>
          <p:nvPr/>
        </p:nvPicPr>
        <p:blipFill>
          <a:blip r:embed="rId1"/>
          <a:srcRect l="0" t="0" r="49976" b="0"/>
          <a:stretch/>
        </p:blipFill>
        <p:spPr>
          <a:xfrm>
            <a:off x="179640" y="60480"/>
            <a:ext cx="5578560" cy="410400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337" name="Immagine 4" descr=""/>
          <p:cNvPicPr/>
          <p:nvPr/>
        </p:nvPicPr>
        <p:blipFill>
          <a:blip r:embed="rId2"/>
          <a:srcRect l="50025" t="0" r="0" b="0"/>
          <a:stretch/>
        </p:blipFill>
        <p:spPr>
          <a:xfrm>
            <a:off x="4212000" y="3067200"/>
            <a:ext cx="4707360" cy="34664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sp>
        <p:nvSpPr>
          <p:cNvPr id="338" name="CustomShape 2"/>
          <p:cNvSpPr/>
          <p:nvPr/>
        </p:nvSpPr>
        <p:spPr>
          <a:xfrm>
            <a:off x="0" y="5067720"/>
            <a:ext cx="452412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Sede unica: viale Kennedy,  30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10064  Pinerolo  Tel. 0121 391311     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email  </a:t>
            </a:r>
            <a:r>
              <a:rPr b="1" lang="en-US" sz="2000" spc="-1" strike="noStrike" u="sng">
                <a:solidFill>
                  <a:srgbClr val="666699"/>
                </a:solidFill>
                <a:uFillTx/>
                <a:latin typeface="Arial"/>
                <a:hlinkClick r:id="rId3"/>
              </a:rPr>
              <a:t>porro@alberti-porro.edu.it</a:t>
            </a:r>
            <a:br/>
            <a:endParaRPr b="0" lang="en-US" sz="2000" spc="-1" strike="noStrike">
              <a:latin typeface="Arial"/>
            </a:endParaRPr>
          </a:p>
        </p:txBody>
      </p:sp>
      <p:pic>
        <p:nvPicPr>
          <p:cNvPr id="339" name="Immagine 1" descr=""/>
          <p:cNvPicPr/>
          <p:nvPr/>
        </p:nvPicPr>
        <p:blipFill>
          <a:blip r:embed="rId4"/>
          <a:stretch/>
        </p:blipFill>
        <p:spPr>
          <a:xfrm rot="20523000">
            <a:off x="133560" y="3562200"/>
            <a:ext cx="2138040" cy="1204920"/>
          </a:xfrm>
          <a:prstGeom prst="rect">
            <a:avLst/>
          </a:prstGeom>
          <a:ln w="19080">
            <a:solidFill>
              <a:srgbClr val="0070c0"/>
            </a:solidFill>
            <a:round/>
          </a:ln>
        </p:spPr>
      </p:pic>
      <p:pic>
        <p:nvPicPr>
          <p:cNvPr id="340" name="Immagine 2" descr=""/>
          <p:cNvPicPr/>
          <p:nvPr/>
        </p:nvPicPr>
        <p:blipFill>
          <a:blip r:embed="rId5"/>
          <a:stretch/>
        </p:blipFill>
        <p:spPr>
          <a:xfrm rot="1201800">
            <a:off x="3359160" y="457560"/>
            <a:ext cx="2577240" cy="145260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83640" y="476640"/>
            <a:ext cx="81367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I.I.S Alberti-Porro - 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344880" y="1245960"/>
            <a:ext cx="8619120" cy="515016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Istituto Tecnico Settore Tecnologico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Chimica e materiali</a:t>
            </a:r>
            <a:br/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Istituto Tecnico Settore Tecnologico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Meccanica, meccatronica ed energia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Istituto Tecnico Settore Tecnologico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Sistema Moda, articolazione tessile, abbigliamento e moda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US" sz="2400" spc="-1" strike="noStrike">
                <a:solidFill>
                  <a:srgbClr val="99cc00"/>
                </a:solidFill>
                <a:latin typeface="Arial"/>
              </a:rPr>
              <a:t>Istituto Tecnico Settore Economico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Turistico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US" sz="2400" spc="-1" strike="noStrike">
                <a:solidFill>
                  <a:srgbClr val="5e5eae"/>
                </a:solidFill>
                <a:latin typeface="Arial"/>
              </a:rPr>
              <a:t>Istituto Professionale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Servizi per la sanità e l’assistenza sociale</a:t>
            </a:r>
            <a:br/>
            <a:r>
              <a:rPr b="1" lang="en-US" sz="2400" spc="-1" strike="noStrike">
                <a:solidFill>
                  <a:srgbClr val="5e5eae"/>
                </a:solidFill>
                <a:latin typeface="Arial"/>
              </a:rPr>
              <a:t>Istituto Professionale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 Manutenzione e Assistenza Tecnica 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qualifica di Operatore meccanico, elettrico, elettronico e termoidraulico)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066D90F-423E-4C9A-BB3B-3659BAEB1116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457200" y="457200"/>
            <a:ext cx="8229240" cy="1076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1818ff"/>
                </a:solidFill>
                <a:latin typeface="Arial"/>
              </a:rPr>
              <a:t>Sistema di Istruzione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4" name="Group 4"/>
          <p:cNvGrpSpPr/>
          <p:nvPr/>
        </p:nvGrpSpPr>
        <p:grpSpPr>
          <a:xfrm>
            <a:off x="164160" y="2279160"/>
            <a:ext cx="8853480" cy="3288960"/>
            <a:chOff x="164160" y="2279160"/>
            <a:chExt cx="8853480" cy="3288960"/>
          </a:xfrm>
        </p:grpSpPr>
        <p:sp>
          <p:nvSpPr>
            <p:cNvPr id="235" name="CustomShape 5"/>
            <p:cNvSpPr/>
            <p:nvPr/>
          </p:nvSpPr>
          <p:spPr>
            <a:xfrm>
              <a:off x="4804920" y="3438360"/>
              <a:ext cx="3094200" cy="471240"/>
            </a:xfrm>
            <a:custGeom>
              <a:avLst/>
              <a:gdLst/>
              <a:ahLst/>
              <a:rect l="l" t="t" r="r" b="b"/>
              <a:pathLst>
                <a:path w="3094568" h="471637">
                  <a:moveTo>
                    <a:pt x="0" y="0"/>
                  </a:moveTo>
                  <a:lnTo>
                    <a:pt x="0" y="274362"/>
                  </a:lnTo>
                  <a:lnTo>
                    <a:pt x="3094568" y="274362"/>
                  </a:lnTo>
                  <a:lnTo>
                    <a:pt x="3094568" y="471637"/>
                  </a:lnTo>
                </a:path>
              </a:pathLst>
            </a:custGeom>
            <a:noFill/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6" name="CustomShape 6"/>
            <p:cNvSpPr/>
            <p:nvPr/>
          </p:nvSpPr>
          <p:spPr>
            <a:xfrm>
              <a:off x="4744800" y="3438360"/>
              <a:ext cx="91080" cy="471240"/>
            </a:xfrm>
            <a:custGeom>
              <a:avLst/>
              <a:gdLst/>
              <a:ahLst/>
              <a:rect l="l" t="t" r="r" b="b"/>
              <a:pathLst>
                <a:path w="14635" h="471637">
                  <a:moveTo>
                    <a:pt x="60355" y="0"/>
                  </a:moveTo>
                  <a:lnTo>
                    <a:pt x="60355" y="274362"/>
                  </a:lnTo>
                  <a:lnTo>
                    <a:pt x="45720" y="274362"/>
                  </a:lnTo>
                  <a:lnTo>
                    <a:pt x="45720" y="471637"/>
                  </a:lnTo>
                </a:path>
              </a:pathLst>
            </a:custGeom>
            <a:noFill/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7" name="CustomShape 7"/>
            <p:cNvSpPr/>
            <p:nvPr/>
          </p:nvSpPr>
          <p:spPr>
            <a:xfrm>
              <a:off x="1481760" y="3438360"/>
              <a:ext cx="3322800" cy="471240"/>
            </a:xfrm>
            <a:custGeom>
              <a:avLst/>
              <a:gdLst/>
              <a:ahLst/>
              <a:rect l="l" t="t" r="r" b="b"/>
              <a:pathLst>
                <a:path w="3323163" h="471637">
                  <a:moveTo>
                    <a:pt x="3323163" y="0"/>
                  </a:moveTo>
                  <a:lnTo>
                    <a:pt x="3323163" y="274362"/>
                  </a:lnTo>
                  <a:lnTo>
                    <a:pt x="0" y="274362"/>
                  </a:lnTo>
                  <a:lnTo>
                    <a:pt x="0" y="471637"/>
                  </a:lnTo>
                </a:path>
              </a:pathLst>
            </a:custGeom>
            <a:noFill/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38" name="CustomShape 8"/>
            <p:cNvSpPr/>
            <p:nvPr/>
          </p:nvSpPr>
          <p:spPr>
            <a:xfrm>
              <a:off x="3500280" y="2279160"/>
              <a:ext cx="2609280" cy="115848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5120" rIns="15120" tIns="15120" bIns="1512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0000"/>
                  </a:solidFill>
                  <a:latin typeface="Arial"/>
                </a:rPr>
                <a:t>SISTEMA 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0000"/>
                  </a:solidFill>
                  <a:latin typeface="Arial"/>
                </a:rPr>
                <a:t>DI 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0000"/>
                  </a:solidFill>
                  <a:latin typeface="Arial"/>
                </a:rPr>
                <a:t>ISTRUZIONE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239" name="CustomShape 9"/>
            <p:cNvSpPr/>
            <p:nvPr/>
          </p:nvSpPr>
          <p:spPr>
            <a:xfrm>
              <a:off x="164160" y="3909960"/>
              <a:ext cx="2635200" cy="164736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ff0000"/>
                  </a:solidFill>
                  <a:latin typeface="Arial"/>
                </a:rPr>
                <a:t>ISTRUZIONE PROFESSIONALE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32/33 ore settimanali -  1° anno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32 - anni successivi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240" name="CustomShape 10"/>
            <p:cNvSpPr/>
            <p:nvPr/>
          </p:nvSpPr>
          <p:spPr>
            <a:xfrm>
              <a:off x="3194280" y="3909960"/>
              <a:ext cx="3192120" cy="165816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ff0000"/>
                  </a:solidFill>
                  <a:latin typeface="Arial"/>
                </a:rPr>
                <a:t>ISTRUZIONE TECNICA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32/33 ore settimanali - 1° anno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32 – anni  successivi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241" name="CustomShape 11"/>
            <p:cNvSpPr/>
            <p:nvPr/>
          </p:nvSpPr>
          <p:spPr>
            <a:xfrm>
              <a:off x="6781320" y="3909960"/>
              <a:ext cx="2236320" cy="1639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1c0bf5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ff0000"/>
                  </a:solidFill>
                  <a:latin typeface="Arial"/>
                </a:rPr>
                <a:t>LICEI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minimo 27 ore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Arial"/>
                </a:rPr>
                <a:t>massimo 35 ore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242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43" name="CustomShape 13"/>
          <p:cNvSpPr/>
          <p:nvPr/>
        </p:nvSpPr>
        <p:spPr>
          <a:xfrm>
            <a:off x="719280" y="131760"/>
            <a:ext cx="2130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Istituti Superiori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44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magine 3" descr=""/>
          <p:cNvPicPr/>
          <p:nvPr/>
        </p:nvPicPr>
        <p:blipFill>
          <a:blip r:embed="rId1"/>
          <a:stretch/>
        </p:blipFill>
        <p:spPr>
          <a:xfrm>
            <a:off x="827640" y="188640"/>
            <a:ext cx="7632360" cy="572436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sp>
        <p:nvSpPr>
          <p:cNvPr id="344" name="CustomShape 1"/>
          <p:cNvSpPr/>
          <p:nvPr/>
        </p:nvSpPr>
        <p:spPr>
          <a:xfrm>
            <a:off x="3240360" y="188640"/>
            <a:ext cx="52200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</a:rPr>
              <a:t>Istituto Buniva  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971640" y="6003360"/>
            <a:ext cx="8172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Sede unica: via dei Rochis, 25  -  10064 Pinerolo Tel. 0121 - 322374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Sito web: </a:t>
            </a:r>
            <a:r>
              <a:rPr b="1" lang="en-US" sz="2000" spc="-1" strike="noStrike" u="sng">
                <a:solidFill>
                  <a:srgbClr val="666699"/>
                </a:solidFill>
                <a:uFillTx/>
                <a:latin typeface="Arial"/>
                <a:hlinkClick r:id="rId2"/>
              </a:rPr>
              <a:t>http://buniva.edu.it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346" name="Immagine 1" descr=""/>
          <p:cNvPicPr/>
          <p:nvPr/>
        </p:nvPicPr>
        <p:blipFill>
          <a:blip r:embed="rId3"/>
          <a:stretch/>
        </p:blipFill>
        <p:spPr>
          <a:xfrm rot="1366800">
            <a:off x="7143120" y="4020480"/>
            <a:ext cx="2179800" cy="1634760"/>
          </a:xfrm>
          <a:prstGeom prst="rect">
            <a:avLst/>
          </a:prstGeom>
          <a:ln w="38160">
            <a:solidFill>
              <a:srgbClr val="ffc000"/>
            </a:solidFill>
            <a:round/>
          </a:ln>
        </p:spPr>
      </p:pic>
      <p:pic>
        <p:nvPicPr>
          <p:cNvPr id="347" name="Immagine 2" descr=""/>
          <p:cNvPicPr/>
          <p:nvPr/>
        </p:nvPicPr>
        <p:blipFill>
          <a:blip r:embed="rId4"/>
          <a:stretch/>
        </p:blipFill>
        <p:spPr>
          <a:xfrm rot="20131800">
            <a:off x="91080" y="254880"/>
            <a:ext cx="2459520" cy="1844640"/>
          </a:xfrm>
          <a:prstGeom prst="rect">
            <a:avLst/>
          </a:prstGeom>
          <a:ln w="38160">
            <a:solidFill>
              <a:srgbClr val="7030a0"/>
            </a:solidFill>
            <a:round/>
          </a:ln>
        </p:spPr>
      </p:pic>
      <p:pic>
        <p:nvPicPr>
          <p:cNvPr id="348" name="Immagine 6" descr=""/>
          <p:cNvPicPr/>
          <p:nvPr/>
        </p:nvPicPr>
        <p:blipFill>
          <a:blip r:embed="rId5"/>
          <a:stretch/>
        </p:blipFill>
        <p:spPr>
          <a:xfrm rot="1283400">
            <a:off x="31680" y="3023640"/>
            <a:ext cx="2239560" cy="1419120"/>
          </a:xfrm>
          <a:prstGeom prst="rect">
            <a:avLst/>
          </a:prstGeom>
          <a:ln w="38160">
            <a:solidFill>
              <a:srgbClr val="00b050"/>
            </a:solidFill>
            <a:round/>
          </a:ln>
        </p:spPr>
      </p:pic>
      <p:pic>
        <p:nvPicPr>
          <p:cNvPr id="349" name="Immagine 5" descr=""/>
          <p:cNvPicPr/>
          <p:nvPr/>
        </p:nvPicPr>
        <p:blipFill>
          <a:blip r:embed="rId6"/>
          <a:stretch/>
        </p:blipFill>
        <p:spPr>
          <a:xfrm rot="20634000">
            <a:off x="168120" y="4339080"/>
            <a:ext cx="2295000" cy="1560600"/>
          </a:xfrm>
          <a:prstGeom prst="rect">
            <a:avLst/>
          </a:prstGeom>
          <a:ln w="38160">
            <a:solidFill>
              <a:srgbClr val="c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719640" y="260640"/>
            <a:ext cx="81367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Istituto Buniva - 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44880" y="1245960"/>
            <a:ext cx="8619120" cy="49942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- Istituto tecnico settore economico  </a:t>
            </a:r>
            <a:r>
              <a:rPr b="1" lang="en-US" sz="2300" spc="-1" strike="noStrike">
                <a:solidFill>
                  <a:srgbClr val="ffc000"/>
                </a:solidFill>
                <a:latin typeface="Arial"/>
              </a:rPr>
              <a:t>Amministrazione, Finanza e Marketing </a:t>
            </a: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: biennio comune e triennio nell’articolazione </a:t>
            </a:r>
            <a:r>
              <a:rPr b="1" lang="en-US" sz="2300" spc="-1" strike="noStrike">
                <a:solidFill>
                  <a:srgbClr val="ffc000"/>
                </a:solidFill>
                <a:latin typeface="Arial"/>
              </a:rPr>
              <a:t>Amministrazione, Finanza e Marketing </a:t>
            </a: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en-US" sz="2300" spc="-1" strike="noStrike">
                <a:solidFill>
                  <a:srgbClr val="ffc000"/>
                </a:solidFill>
                <a:latin typeface="Arial"/>
              </a:rPr>
              <a:t>Relazioni Internazionali per il Marketing con diploma Esabac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- Istituto tecnico settore tecnologico  </a:t>
            </a:r>
            <a:r>
              <a:rPr b="1" lang="en-US" sz="2300" spc="-1" strike="noStrike">
                <a:solidFill>
                  <a:srgbClr val="0070c0"/>
                </a:solidFill>
                <a:latin typeface="Arial"/>
              </a:rPr>
              <a:t>Costruzioni, Ambiente e Territorio con approfondimenti per il risparmio energetico, Bioedilizia e ristrutturazioni nelle costruzioni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- Istituto tecnico settore tecnologico</a:t>
            </a:r>
            <a:r>
              <a:rPr b="1" lang="en-US" sz="2300" spc="-1" strike="noStrike">
                <a:solidFill>
                  <a:srgbClr val="99cc00"/>
                </a:solidFill>
                <a:latin typeface="Arial"/>
              </a:rPr>
              <a:t>  Informatica e Telecomunicazioni, articolazione Informatica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en-US" sz="2300" spc="-1" strike="noStrike">
                <a:solidFill>
                  <a:srgbClr val="c00000"/>
                </a:solidFill>
                <a:latin typeface="Arial"/>
              </a:rPr>
              <a:t>Liceo artistico</a:t>
            </a: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: biennio comune e triennio in </a:t>
            </a:r>
            <a:r>
              <a:rPr b="1" lang="en-US" sz="2300" spc="-1" strike="noStrike">
                <a:solidFill>
                  <a:srgbClr val="c00000"/>
                </a:solidFill>
                <a:latin typeface="Arial"/>
              </a:rPr>
              <a:t>Arti figurative </a:t>
            </a: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en-US" sz="2300" spc="-1" strike="noStrike">
                <a:solidFill>
                  <a:srgbClr val="c00000"/>
                </a:solidFill>
                <a:latin typeface="Arial"/>
              </a:rPr>
              <a:t>Architettura ed ambiente </a:t>
            </a:r>
            <a:r>
              <a:rPr b="1" lang="en-US" sz="23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en-US" sz="2300" spc="-1" strike="noStrike">
                <a:solidFill>
                  <a:srgbClr val="c00000"/>
                </a:solidFill>
                <a:latin typeface="Arial"/>
              </a:rPr>
              <a:t>Audiovisivo e multimediale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" descr=""/>
          <p:cNvPicPr/>
          <p:nvPr/>
        </p:nvPicPr>
        <p:blipFill>
          <a:blip r:embed="rId1"/>
          <a:stretch/>
        </p:blipFill>
        <p:spPr>
          <a:xfrm>
            <a:off x="233280" y="476280"/>
            <a:ext cx="8677080" cy="568440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353" name="Picture 3" descr=""/>
          <p:cNvPicPr/>
          <p:nvPr/>
        </p:nvPicPr>
        <p:blipFill>
          <a:blip r:embed="rId2"/>
          <a:stretch/>
        </p:blipFill>
        <p:spPr>
          <a:xfrm>
            <a:off x="229320" y="298080"/>
            <a:ext cx="8677080" cy="6192360"/>
          </a:xfrm>
          <a:prstGeom prst="rect">
            <a:avLst/>
          </a:prstGeom>
          <a:ln w="88920">
            <a:solidFill>
              <a:srgbClr val="92d050"/>
            </a:solidFill>
            <a:round/>
          </a:ln>
        </p:spPr>
      </p:pic>
      <p:sp>
        <p:nvSpPr>
          <p:cNvPr id="354" name="CustomShape 1"/>
          <p:cNvSpPr/>
          <p:nvPr/>
        </p:nvSpPr>
        <p:spPr>
          <a:xfrm>
            <a:off x="3240360" y="188640"/>
            <a:ext cx="52200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4400" spc="-1" strike="noStrike">
                <a:solidFill>
                  <a:srgbClr val="ff3300"/>
                </a:solidFill>
                <a:latin typeface="Arial"/>
              </a:rPr>
              <a:t>Liceo M. Curie</a:t>
            </a:r>
            <a:endParaRPr b="0" lang="en-US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4400" spc="-1" strike="noStrike">
                <a:solidFill>
                  <a:srgbClr val="ff3300"/>
                </a:solidFill>
                <a:latin typeface="Arial"/>
              </a:rPr>
              <a:t>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233280" y="5226840"/>
            <a:ext cx="70563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Via dei Rochis, 12- 10064 PINEROLO (TO)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Tel. 0121.393145 - 0121.393146 - Fax 0121.390175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email: </a:t>
            </a:r>
            <a:r>
              <a:rPr b="1" lang="en-US" sz="2000" spc="-1" strike="noStrike" u="sng">
                <a:solidFill>
                  <a:srgbClr val="1c0bf5"/>
                </a:solidFill>
                <a:uFillTx/>
                <a:latin typeface="Arial"/>
              </a:rPr>
              <a:t>TOPS07007@istruzione.it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Sito web: </a:t>
            </a:r>
            <a:r>
              <a:rPr b="1" lang="en-US" sz="2000" spc="-1" strike="noStrike" u="sng">
                <a:solidFill>
                  <a:srgbClr val="1c0bf5"/>
                </a:solidFill>
                <a:uFillTx/>
                <a:latin typeface="Arial"/>
              </a:rPr>
              <a:t>www.curiepinerolo.edu.it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356" name="Immagine 1" descr=""/>
          <p:cNvPicPr/>
          <p:nvPr/>
        </p:nvPicPr>
        <p:blipFill>
          <a:blip r:embed="rId3"/>
          <a:stretch/>
        </p:blipFill>
        <p:spPr>
          <a:xfrm rot="1708800">
            <a:off x="6977880" y="5070600"/>
            <a:ext cx="2152440" cy="1575000"/>
          </a:xfrm>
          <a:prstGeom prst="rect">
            <a:avLst/>
          </a:prstGeom>
          <a:ln w="38160">
            <a:solidFill>
              <a:srgbClr val="ffff00"/>
            </a:solidFill>
            <a:miter/>
          </a:ln>
        </p:spPr>
      </p:pic>
      <p:pic>
        <p:nvPicPr>
          <p:cNvPr id="357" name="Immagine 7" descr=""/>
          <p:cNvPicPr/>
          <p:nvPr/>
        </p:nvPicPr>
        <p:blipFill>
          <a:blip r:embed="rId4"/>
          <a:stretch/>
        </p:blipFill>
        <p:spPr>
          <a:xfrm rot="20482200">
            <a:off x="65880" y="140400"/>
            <a:ext cx="2742120" cy="1542600"/>
          </a:xfrm>
          <a:prstGeom prst="rect">
            <a:avLst/>
          </a:prstGeom>
          <a:ln w="38160">
            <a:solidFill>
              <a:schemeClr val="accent6">
                <a:lumMod val="75000"/>
              </a:schemeClr>
            </a:solidFill>
            <a:miter/>
          </a:ln>
        </p:spPr>
      </p:pic>
      <p:pic>
        <p:nvPicPr>
          <p:cNvPr id="358" name="Immagine 1" descr=""/>
          <p:cNvPicPr/>
          <p:nvPr/>
        </p:nvPicPr>
        <p:blipFill>
          <a:blip r:embed="rId5"/>
          <a:stretch/>
        </p:blipFill>
        <p:spPr>
          <a:xfrm rot="19557600">
            <a:off x="-540360" y="2725920"/>
            <a:ext cx="2784600" cy="1566360"/>
          </a:xfrm>
          <a:prstGeom prst="rect">
            <a:avLst/>
          </a:prstGeom>
          <a:ln w="38160">
            <a:solidFill>
              <a:srgbClr val="0070c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990000" y="1000440"/>
            <a:ext cx="6886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Liceo M. Curie - 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808560" y="3328560"/>
            <a:ext cx="2664360" cy="137016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Liceo Scientifico Normale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 rot="6903000">
            <a:off x="1964880" y="2563920"/>
            <a:ext cx="1151640" cy="28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4"/>
          <p:cNvSpPr/>
          <p:nvPr/>
        </p:nvSpPr>
        <p:spPr>
          <a:xfrm rot="3318000">
            <a:off x="5635080" y="2760480"/>
            <a:ext cx="1898280" cy="324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5"/>
          <p:cNvSpPr/>
          <p:nvPr/>
        </p:nvSpPr>
        <p:spPr>
          <a:xfrm>
            <a:off x="5148000" y="4077000"/>
            <a:ext cx="3104640" cy="179676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Liceo Scientifico  opzione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Scienze Applicate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3240360" y="188640"/>
            <a:ext cx="57960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</a:rPr>
              <a:t>Liceo G.F. Porporato</a:t>
            </a:r>
            <a:endParaRPr b="0" lang="en-US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</a:rPr>
              <a:t>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964800" y="5229360"/>
            <a:ext cx="705636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Via Brignone, 2 - 10064 PINEROLO (TO)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Tel. 0121.795064 - 0121.70432 - Fax 0121.795059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email: </a:t>
            </a:r>
            <a:r>
              <a:rPr b="1" lang="en-US" sz="2000" spc="-1" strike="noStrike" u="sng">
                <a:solidFill>
                  <a:srgbClr val="666699"/>
                </a:solidFill>
                <a:uFillTx/>
                <a:latin typeface="Arial"/>
                <a:hlinkClick r:id="rId1"/>
              </a:rPr>
              <a:t>liceoporporato@tiscali.it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Sito web: www.liceoporporato.edu.it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66" name="Picture 2" descr=""/>
          <p:cNvPicPr/>
          <p:nvPr/>
        </p:nvPicPr>
        <p:blipFill>
          <a:blip r:embed="rId2"/>
          <a:stretch/>
        </p:blipFill>
        <p:spPr>
          <a:xfrm>
            <a:off x="122040" y="1635120"/>
            <a:ext cx="8913960" cy="3160800"/>
          </a:xfrm>
          <a:prstGeom prst="rect">
            <a:avLst/>
          </a:prstGeom>
          <a:ln w="63360">
            <a:solidFill>
              <a:srgbClr val="92d050"/>
            </a:solidFill>
            <a:miter/>
          </a:ln>
        </p:spPr>
      </p:pic>
      <p:pic>
        <p:nvPicPr>
          <p:cNvPr id="367" name="Immagine 1" descr=""/>
          <p:cNvPicPr/>
          <p:nvPr/>
        </p:nvPicPr>
        <p:blipFill>
          <a:blip r:embed="rId3"/>
          <a:stretch/>
        </p:blipFill>
        <p:spPr>
          <a:xfrm rot="19769400">
            <a:off x="462240" y="-10440"/>
            <a:ext cx="1844640" cy="1844640"/>
          </a:xfrm>
          <a:prstGeom prst="rect">
            <a:avLst/>
          </a:prstGeom>
          <a:ln w="38160">
            <a:solidFill>
              <a:srgbClr val="c00000"/>
            </a:solidFill>
            <a:round/>
          </a:ln>
        </p:spPr>
      </p:pic>
      <p:pic>
        <p:nvPicPr>
          <p:cNvPr id="368" name="Immagine 2" descr=""/>
          <p:cNvPicPr/>
          <p:nvPr/>
        </p:nvPicPr>
        <p:blipFill>
          <a:blip r:embed="rId4"/>
          <a:stretch/>
        </p:blipFill>
        <p:spPr>
          <a:xfrm rot="1030800">
            <a:off x="6949440" y="4110840"/>
            <a:ext cx="2459520" cy="184464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369" name="Immagine 3" descr=""/>
          <p:cNvPicPr/>
          <p:nvPr/>
        </p:nvPicPr>
        <p:blipFill>
          <a:blip r:embed="rId5"/>
          <a:stretch/>
        </p:blipFill>
        <p:spPr>
          <a:xfrm>
            <a:off x="75240" y="2777040"/>
            <a:ext cx="1779480" cy="2372400"/>
          </a:xfrm>
          <a:prstGeom prst="rect">
            <a:avLst/>
          </a:prstGeom>
          <a:ln w="38160">
            <a:solidFill>
              <a:srgbClr val="ffc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61320" y="438120"/>
            <a:ext cx="81367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Liceo G.F. Porporato  Pinerolo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179640" y="2283120"/>
            <a:ext cx="2016000" cy="8218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Liceo Classico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3459240" y="3546360"/>
            <a:ext cx="2548080" cy="8218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Liceo Linguistico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 rot="6903000">
            <a:off x="1208160" y="1717560"/>
            <a:ext cx="821880" cy="249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5"/>
          <p:cNvSpPr/>
          <p:nvPr/>
        </p:nvSpPr>
        <p:spPr>
          <a:xfrm rot="6903000">
            <a:off x="706680" y="3138120"/>
            <a:ext cx="3420720" cy="25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6"/>
          <p:cNvSpPr/>
          <p:nvPr/>
        </p:nvSpPr>
        <p:spPr>
          <a:xfrm rot="4508400">
            <a:off x="3956400" y="2497320"/>
            <a:ext cx="1486440" cy="20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7"/>
          <p:cNvSpPr/>
          <p:nvPr/>
        </p:nvSpPr>
        <p:spPr>
          <a:xfrm rot="3970800">
            <a:off x="6052680" y="2899080"/>
            <a:ext cx="3049920" cy="202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8"/>
          <p:cNvSpPr/>
          <p:nvPr/>
        </p:nvSpPr>
        <p:spPr>
          <a:xfrm>
            <a:off x="467640" y="5157360"/>
            <a:ext cx="3456000" cy="8218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Liceo Economico Sociale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8" name="CustomShape 9"/>
          <p:cNvSpPr/>
          <p:nvPr/>
        </p:nvSpPr>
        <p:spPr>
          <a:xfrm>
            <a:off x="5148000" y="4623480"/>
            <a:ext cx="3866040" cy="8218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Liceo delle Scienze Umane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magine 6" descr=""/>
          <p:cNvPicPr/>
          <p:nvPr/>
        </p:nvPicPr>
        <p:blipFill>
          <a:blip r:embed="rId1"/>
          <a:stretch/>
        </p:blipFill>
        <p:spPr>
          <a:xfrm>
            <a:off x="0" y="17280"/>
            <a:ext cx="9143640" cy="552168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107640" y="5842440"/>
            <a:ext cx="79790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Via Carlo Merlo, 2 - 10064 - PINEROLO (TO)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Tel. 0121.72402 - Fax 0121.322043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email: </a:t>
            </a:r>
            <a:r>
              <a:rPr b="1" lang="en-US" sz="2000" spc="-1" strike="noStrike" u="sng">
                <a:solidFill>
                  <a:srgbClr val="666699"/>
                </a:solidFill>
                <a:uFillTx/>
                <a:latin typeface="Arial"/>
                <a:hlinkClick r:id="rId2"/>
              </a:rPr>
              <a:t>tois044009@pec.istruzione.it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en-US" sz="2000" spc="-1" strike="noStrike" u="sng">
                <a:solidFill>
                  <a:srgbClr val="666699"/>
                </a:solidFill>
                <a:uFillTx/>
                <a:latin typeface="Arial"/>
                <a:hlinkClick r:id="rId3"/>
              </a:rPr>
              <a:t>iisprever@iisprever.edu.it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81" name="Immagine 8" descr=""/>
          <p:cNvPicPr/>
          <p:nvPr/>
        </p:nvPicPr>
        <p:blipFill>
          <a:blip r:embed="rId4"/>
          <a:stretch/>
        </p:blipFill>
        <p:spPr>
          <a:xfrm rot="20824800">
            <a:off x="-720" y="4205520"/>
            <a:ext cx="2580120" cy="1367640"/>
          </a:xfrm>
          <a:prstGeom prst="rect">
            <a:avLst/>
          </a:prstGeom>
          <a:ln w="38160">
            <a:solidFill>
              <a:srgbClr val="ff66cc"/>
            </a:solidFill>
            <a:round/>
          </a:ln>
        </p:spPr>
      </p:pic>
      <p:pic>
        <p:nvPicPr>
          <p:cNvPr id="382" name="Immagine 10" descr=""/>
          <p:cNvPicPr/>
          <p:nvPr/>
        </p:nvPicPr>
        <p:blipFill>
          <a:blip r:embed="rId5"/>
          <a:stretch/>
        </p:blipFill>
        <p:spPr>
          <a:xfrm rot="1287600">
            <a:off x="6816600" y="4581000"/>
            <a:ext cx="2219400" cy="1927440"/>
          </a:xfrm>
          <a:prstGeom prst="rect">
            <a:avLst/>
          </a:prstGeom>
          <a:ln w="38160">
            <a:solidFill>
              <a:srgbClr val="00ff00"/>
            </a:solidFill>
            <a:round/>
          </a:ln>
        </p:spPr>
      </p:pic>
      <p:sp>
        <p:nvSpPr>
          <p:cNvPr id="383" name="CustomShape 2"/>
          <p:cNvSpPr/>
          <p:nvPr/>
        </p:nvSpPr>
        <p:spPr>
          <a:xfrm>
            <a:off x="0" y="102240"/>
            <a:ext cx="9036000" cy="249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</a:rPr>
              <a:t>Istituto Prever - Pinerolo </a:t>
            </a:r>
            <a:endParaRPr b="0" lang="en-US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3800" spc="-1" strike="noStrike">
                <a:solidFill>
                  <a:srgbClr val="ff0000"/>
                </a:solidFill>
                <a:latin typeface="Arial"/>
              </a:rPr>
              <a:t>Sezione Alberghiero</a:t>
            </a:r>
            <a:endParaRPr b="0" lang="en-US" sz="3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3800" spc="-1" strike="noStrike">
                <a:solidFill>
                  <a:srgbClr val="ff0000"/>
                </a:solidFill>
                <a:latin typeface="Arial"/>
              </a:rPr>
              <a:t>Servizi culturali e dello spettacolo</a:t>
            </a:r>
            <a:endParaRPr b="0" lang="en-US" sz="3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3800" spc="-1" strike="noStrike">
                <a:solidFill>
                  <a:srgbClr val="ff0000"/>
                </a:solidFill>
                <a:latin typeface="Arial"/>
              </a:rPr>
              <a:t>Servizi serali enogastronomia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384" name="Immagine 3" descr=""/>
          <p:cNvPicPr/>
          <p:nvPr/>
        </p:nvPicPr>
        <p:blipFill>
          <a:blip r:embed="rId6"/>
          <a:stretch/>
        </p:blipFill>
        <p:spPr>
          <a:xfrm rot="20455200">
            <a:off x="247680" y="332640"/>
            <a:ext cx="1599840" cy="1127520"/>
          </a:xfrm>
          <a:prstGeom prst="rect">
            <a:avLst/>
          </a:prstGeom>
          <a:ln w="38160">
            <a:solidFill>
              <a:srgbClr val="1c0bf5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107640" y="368280"/>
            <a:ext cx="90360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Arial"/>
              </a:rPr>
              <a:t>Istituto Prever - Pinerolo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c000"/>
                </a:solidFill>
                <a:latin typeface="Arial"/>
              </a:rPr>
              <a:t>Sezione Alberghiero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232560" y="1853640"/>
            <a:ext cx="323532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ENOGASTRONOMIA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3713040" y="2263680"/>
            <a:ext cx="516744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ARTE BIANCA e PASTICCERIA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232560" y="2973960"/>
            <a:ext cx="377100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SALA - BAR e VENDITA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9" name="CustomShape 5"/>
          <p:cNvSpPr/>
          <p:nvPr/>
        </p:nvSpPr>
        <p:spPr>
          <a:xfrm>
            <a:off x="4217400" y="3209040"/>
            <a:ext cx="415836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ACCOGLIENZA TURISTICA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232560" y="5211360"/>
            <a:ext cx="86479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c000"/>
                </a:solidFill>
                <a:latin typeface="Arial"/>
              </a:rPr>
              <a:t>Percorso servizi culturali e dello spettacolo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398160" y="4062960"/>
            <a:ext cx="589860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SERVIZI SERALI ENOGASTRONOMIA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2" name="CustomShape 8"/>
          <p:cNvSpPr/>
          <p:nvPr/>
        </p:nvSpPr>
        <p:spPr>
          <a:xfrm>
            <a:off x="4711680" y="4793040"/>
            <a:ext cx="3664080" cy="45612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QUALIFICA TRIENNALE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356400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6084000" y="6381360"/>
            <a:ext cx="2895120" cy="220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4690E0-38A5-49DD-BC89-683E8B1D5EE1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95" name="TextShape 3"/>
          <p:cNvSpPr txBox="1"/>
          <p:nvPr/>
        </p:nvSpPr>
        <p:spPr>
          <a:xfrm>
            <a:off x="0" y="397440"/>
            <a:ext cx="9143640" cy="659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7d"/>
                </a:solidFill>
                <a:latin typeface="Arial"/>
              </a:rPr>
              <a:t>La situazione del Pinerolese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6" name="Table 4"/>
          <p:cNvGraphicFramePr/>
          <p:nvPr/>
        </p:nvGraphicFramePr>
        <p:xfrm>
          <a:off x="1276200" y="1149120"/>
          <a:ext cx="6686280" cy="4763160"/>
        </p:xfrm>
        <a:graphic>
          <a:graphicData uri="http://schemas.openxmlformats.org/drawingml/2006/table">
            <a:tbl>
              <a:tblPr/>
              <a:tblGrid>
                <a:gridCol w="2289600"/>
                <a:gridCol w="4396680"/>
              </a:tblGrid>
              <a:tr h="4507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00007d"/>
                          </a:solidFill>
                          <a:latin typeface="Arial"/>
                        </a:rPr>
                        <a:t>ISTITUTO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00007d"/>
                          </a:solidFill>
                          <a:latin typeface="Arial"/>
                        </a:rPr>
                        <a:t>OFFERTA FORMATIVA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2421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IIS BUNIVA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Pinerolo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COSTRUZIONI, AMBIENTE  e TERRITORIO con approfondimenti per il RISPARMIO ENERGETICO, BIOEDILIZIA  e RISTRUTTURAZIONI nelle COSTRUZIONI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INFORMATICA E TELECOMUNICAZIONI, articolazione Informatica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IT-SE AMMINISTRAZIONE,  FINANZA  e MARKETING: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AMMINISTRAZIONE, FINANZA E MARKETING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RELAZIONI INTERNAZIONALI PER IL MARKETING +ESABAC 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ARTISTICO: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ARTI FIGURATIVE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ARCHITETTURA E AMBIENTE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AUDIOVISIVO E MULTIMEDIALE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7092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LICEO CURIE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Pinerolo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SCIENTIFICO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SCIENTIFICO opzione SCIENZE APPLICATE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</a:tr>
              <a:tr h="11822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LICEO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PORPORATO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Pinerolo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CLASSICO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LINGUISTICO / LICEO LINGUISTICO  ESABAC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DELLE SCIENZE UMANE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LICEO ECONOMICO SOCIALE / LICEO ECONOMICO SOCIALE  ESABAC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356400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Rielaborato dalla 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6084000" y="6381360"/>
            <a:ext cx="2895120" cy="220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224931E-679D-468A-9B8D-E8B74406D0B4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0" y="302760"/>
            <a:ext cx="9143640" cy="659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7d"/>
                </a:solidFill>
                <a:latin typeface="Arial"/>
              </a:rPr>
              <a:t>La situazione del Pinerolese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0" name="Table 4"/>
          <p:cNvGraphicFramePr/>
          <p:nvPr/>
        </p:nvGraphicFramePr>
        <p:xfrm>
          <a:off x="304920" y="938520"/>
          <a:ext cx="8038800" cy="5304960"/>
        </p:xfrm>
        <a:graphic>
          <a:graphicData uri="http://schemas.openxmlformats.org/drawingml/2006/table">
            <a:tbl>
              <a:tblPr/>
              <a:tblGrid>
                <a:gridCol w="2197440"/>
                <a:gridCol w="5841360"/>
              </a:tblGrid>
              <a:tr h="374400">
                <a:tc>
                  <a:txBody>
                    <a:bodyPr tIns="45360" bIns="45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00007d"/>
                          </a:solidFill>
                          <a:latin typeface="Arial"/>
                        </a:rPr>
                        <a:t>ISTITUTO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00007d"/>
                          </a:solidFill>
                          <a:latin typeface="Arial"/>
                        </a:rPr>
                        <a:t>OFFERTA FORMATIVA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1890000">
                <a:tc>
                  <a:txBody>
                    <a:bodyPr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IIS ALBERTI/PORRO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Pinerolo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tIns="45360" bIns="45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MECCANICA, MECCATRONICA E ENERGIA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CHIMICA MATERIALI E BIOTECNOLOGIE: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CHIMICA E MATERIALI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SISTEMA MODA, ARTICOLAZIONE TESSILE, ABBIGLIAMENTO E MODA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"/>
                        </a:spcBef>
                      </a:pP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IT-SE TURISTICO 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"/>
                        </a:spcBef>
                      </a:pP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IP SERVIZI PER LA SANITA’ E L’ASSISTENZA SOCIALE 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IP MANUTENZIONE E ASSISTENZA TECNICA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2814840">
                <a:tc>
                  <a:txBody>
                    <a:bodyPr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Osasco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I.I.S. PREVER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Pinerolo</a:t>
                      </a:r>
                      <a:endParaRPr b="0" lang="en-US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 tIns="45360" bIns="45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IT-ST AGRARIA, AGROALIMENTARE E AGROINDUSTRIA: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PRODUZIONI E TRASFORMAZIONI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GESTIONE DELL’AMBIENTE E DEL TERRITORIO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I.P. SERVIZI PER L’AGRICOLTURA E LO SVILUPPO RURALE 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VALORIZ. E COMMERC. DEI PRODOTTI AGRICOLI DEL TERRITORIO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GESTIONE RISORSE FORESTALI E MONTANE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"/>
                        </a:spcBef>
                      </a:pP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IP SERVIZI PER L’ENOGASTRONOMIA E L’OSPITALITÀ ALBERGHIERA: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ENOGASTRONOMIA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ARTE BIANCA e PASTICCERIA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	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SALA – BAR e VENDITA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	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ACCOGLIENZA TURISTICA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PERCORSO  SERVIZI CULTURALI E DELLO SPETTACOLO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buClr>
                          <a:srgbClr val="00007d"/>
                        </a:buClr>
                        <a:buSzPct val="75000"/>
                        <a:buFont typeface="Wingdings" charset="2"/>
                        <a:buChar char=""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SERVIZI SERALI ENOGASTRONOMIA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B6CE7B6-52C9-450D-94F9-C20987A76B69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2971800" y="1828800"/>
            <a:ext cx="6019560" cy="1666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Caratteristiche generali</a:t>
            </a:r>
            <a:br/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del primo biennio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4"/>
          <p:cNvSpPr txBox="1"/>
          <p:nvPr/>
        </p:nvSpPr>
        <p:spPr>
          <a:xfrm>
            <a:off x="590400" y="4524480"/>
            <a:ext cx="823860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Materie comuni</a:t>
            </a:r>
            <a:endParaRPr b="0" lang="en-US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1c0bf5"/>
                </a:solidFill>
                <a:latin typeface="Arial"/>
              </a:rPr>
              <a:t>Italiano, matematica, storia/geografia, inglese, ecc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aterie di indirizzo</a:t>
            </a:r>
            <a:endParaRPr b="0" lang="en-US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1c0bf5"/>
                </a:solidFill>
                <a:latin typeface="Arial"/>
              </a:rPr>
              <a:t>Economia, Scienze e tecnologie applicate, fisica, latino, laboratori, ecc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b="0" lang="en-US" sz="3700" spc="-1" strike="noStrike">
                <a:solidFill>
                  <a:srgbClr val="00007d"/>
                </a:solidFill>
                <a:latin typeface="Arial"/>
              </a:rPr>
              <a:t>	</a:t>
            </a:r>
            <a:endParaRPr b="0" lang="en-US" sz="3700" spc="-1" strike="noStrike">
              <a:latin typeface="Arial"/>
            </a:endParaRPr>
          </a:p>
        </p:txBody>
      </p:sp>
      <p:pic>
        <p:nvPicPr>
          <p:cNvPr id="249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228600" y="457200"/>
            <a:ext cx="8648280" cy="1885680"/>
          </a:xfrm>
          <a:prstGeom prst="rect">
            <a:avLst/>
          </a:prstGeom>
          <a:solidFill>
            <a:srgbClr val="0000cc"/>
          </a:solidFill>
          <a:ln w="9360">
            <a:noFill/>
          </a:ln>
        </p:spPr>
        <p:txBody>
          <a:bodyPr anchor="ctr">
            <a:normAutofit fontScale="49000"/>
          </a:bodyPr>
          <a:p>
            <a:pPr>
              <a:lnSpc>
                <a:spcPct val="100000"/>
              </a:lnSpc>
            </a:pPr>
            <a:br/>
            <a:r>
              <a:rPr b="1" lang="it-IT" sz="4000" spc="-1" strike="noStrike">
                <a:solidFill>
                  <a:srgbClr val="ffffff"/>
                </a:solidFill>
                <a:latin typeface="Arial"/>
              </a:rPr>
              <a:t>Per ulteriori informazioni su tutte le scuole le famiglie possono consultare:</a:t>
            </a:r>
            <a:br/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3132000" y="6381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2060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6012000" y="63093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86BF4DD-E002-4B3D-B680-E91C718A523C}" type="slidenum">
              <a:rPr b="1" lang="en-US" sz="1200" spc="-1" strike="noStrike">
                <a:solidFill>
                  <a:srgbClr val="00206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247680" y="3128040"/>
            <a:ext cx="85244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50000"/>
              </a:lnSpc>
              <a:buClr>
                <a:srgbClr val="1c0bf5"/>
              </a:buClr>
              <a:buFont typeface="Wingdings" charset="2"/>
              <a:buChar char="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I siti delle singole scuole</a:t>
            </a:r>
            <a:endParaRPr b="0" lang="en-US" sz="3200" spc="-1" strike="noStrike"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1c0bf5"/>
              </a:buClr>
              <a:buFont typeface="Wingdings" charset="2"/>
              <a:buChar char="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Il sito del MIUR “Scuola in chiaro”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2256492-3C34-4F06-B2FA-3670EDA5E6AF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2971800" y="1828800"/>
            <a:ext cx="6019560" cy="1666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Caratteristiche generali</a:t>
            </a:r>
            <a:br/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del secondo biennio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4"/>
          <p:cNvSpPr txBox="1"/>
          <p:nvPr/>
        </p:nvSpPr>
        <p:spPr>
          <a:xfrm>
            <a:off x="571680" y="4286160"/>
            <a:ext cx="8267400" cy="2076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Tutti gli istituti mantengono alcune materie comuni</a:t>
            </a:r>
            <a:endParaRPr b="0" lang="en-US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1c0bf5"/>
                </a:solidFill>
                <a:latin typeface="Arial"/>
              </a:rPr>
              <a:t>Italiano, matematica, storia, inglese, ecc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Peso crescente delle materie di indirizzo, ad esempio</a:t>
            </a:r>
            <a:endParaRPr b="0" lang="en-US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1c0bf5"/>
                </a:solidFill>
                <a:latin typeface="Arial"/>
              </a:rPr>
              <a:t>Economia, fisica, latino, laboratori, informatica, diritto, meccanica, costruzioni, agronomia, ecc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...</a:t>
            </a:r>
            <a:endParaRPr b="0" lang="en-US" sz="1800" spc="-1" strike="noStrike"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b="0" lang="en-US" sz="3700" spc="-1" strike="noStrike">
                <a:solidFill>
                  <a:srgbClr val="00007d"/>
                </a:solidFill>
                <a:latin typeface="Arial"/>
              </a:rPr>
              <a:t>	</a:t>
            </a:r>
            <a:endParaRPr b="0" lang="en-US" sz="3700" spc="-1" strike="noStrike">
              <a:latin typeface="Arial"/>
            </a:endParaRPr>
          </a:p>
        </p:txBody>
      </p:sp>
      <p:pic>
        <p:nvPicPr>
          <p:cNvPr id="254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457200"/>
            <a:ext cx="8229240" cy="1371240"/>
          </a:xfrm>
          <a:prstGeom prst="rect">
            <a:avLst/>
          </a:prstGeom>
          <a:solidFill>
            <a:srgbClr val="000066"/>
          </a:solidFill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       </a:t>
            </a: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PCTO (</a:t>
            </a:r>
            <a:r>
              <a:rPr b="0" lang="it-IT" sz="3000" spc="-1" strike="noStrike">
                <a:solidFill>
                  <a:srgbClr val="ffffff"/>
                </a:solidFill>
                <a:latin typeface="Arial"/>
              </a:rPr>
              <a:t>ex Alternanza scuola-lavoro</a:t>
            </a: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)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476280" y="2000160"/>
            <a:ext cx="8229240" cy="4266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Obbligatori per tutte le scuole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Sono percorsi formativi svolti almeno in parte al di fuori della scuola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Devono essere coerenti con i vari percorsi di studio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Si concludono con una valutazione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                                            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Durata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8" name="TextShape 4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3128C87-BD70-4877-84E3-CB892135D65C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9" name="CustomShape 5"/>
          <p:cNvSpPr/>
          <p:nvPr/>
        </p:nvSpPr>
        <p:spPr>
          <a:xfrm flipH="1">
            <a:off x="1608840" y="3905280"/>
            <a:ext cx="2533320" cy="88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1c0bf5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6"/>
          <p:cNvSpPr/>
          <p:nvPr/>
        </p:nvSpPr>
        <p:spPr>
          <a:xfrm flipH="1">
            <a:off x="2979360" y="3905280"/>
            <a:ext cx="1172520" cy="124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1c0bf5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7"/>
          <p:cNvSpPr/>
          <p:nvPr/>
        </p:nvSpPr>
        <p:spPr>
          <a:xfrm>
            <a:off x="4162320" y="3929040"/>
            <a:ext cx="2764440" cy="19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1c0bf5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8"/>
          <p:cNvSpPr/>
          <p:nvPr/>
        </p:nvSpPr>
        <p:spPr>
          <a:xfrm>
            <a:off x="474480" y="4781520"/>
            <a:ext cx="151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Licei: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90 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1507680" y="5205960"/>
            <a:ext cx="2896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Istituti Tecnici: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150 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6184080" y="4182840"/>
            <a:ext cx="273348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Qualifiche triennali degli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Istituti Professionali: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0000"/>
                </a:solidFill>
                <a:latin typeface="Arial"/>
              </a:rPr>
              <a:t>200 ore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da svolgere entro il terzo anno per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accedere all’esame di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qualifica regionale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4178520" y="5832360"/>
            <a:ext cx="356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Istituti Professionali: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210 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4162320" y="3929040"/>
            <a:ext cx="931680" cy="163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1c0bf5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873C29D-9F71-40C0-ABE6-76631374BEF9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2971800" y="1828800"/>
            <a:ext cx="6019560" cy="1666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Caratteristiche generali</a:t>
            </a:r>
            <a:br/>
            <a:r>
              <a:rPr b="0" lang="it-IT" sz="4000" spc="-1" strike="noStrike">
                <a:solidFill>
                  <a:srgbClr val="ffffff"/>
                </a:solidFill>
                <a:latin typeface="Arial"/>
              </a:rPr>
              <a:t>del quinto anno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Shape 4"/>
          <p:cNvSpPr txBox="1"/>
          <p:nvPr/>
        </p:nvSpPr>
        <p:spPr>
          <a:xfrm>
            <a:off x="466560" y="4156200"/>
            <a:ext cx="8286480" cy="2214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Tutti gli istituti caratterizzano il lavoro sull’esame di stato</a:t>
            </a:r>
            <a:endParaRPr b="0" lang="en-US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Prima prova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Italiano</a:t>
            </a:r>
            <a:endParaRPr b="0" lang="en-US" sz="1800" spc="-1" strike="noStrike"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Seconda prova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matematica/fisica/scienze, latino/greco, costruzioni, lingua, ecc... </a:t>
            </a:r>
            <a:endParaRPr b="0" lang="en-US" sz="1800" spc="-1" strike="noStrike"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Colloquio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su tutte le materie dell’ultimo anno in corso + PCTO + percorsi di cittadinanza e Costituzione</a:t>
            </a:r>
            <a:endParaRPr b="0" lang="en-US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9999cc"/>
              </a:buClr>
              <a:buSzPct val="80000"/>
              <a:buFont typeface="Wingdings" charset="2"/>
              <a:buChar char=""/>
            </a:pPr>
            <a:r>
              <a:rPr b="1" lang="en-US" sz="1800" spc="-1" strike="noStrike">
                <a:solidFill>
                  <a:srgbClr val="1c0bf5"/>
                </a:solidFill>
                <a:latin typeface="Arial"/>
              </a:rPr>
              <a:t>CLIL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disciplina non linguistica insegnata in lingua straniera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b="0" lang="en-US" sz="3700" spc="-1" strike="noStrike">
                <a:solidFill>
                  <a:srgbClr val="00007d"/>
                </a:solidFill>
                <a:latin typeface="Arial"/>
              </a:rPr>
              <a:t>	</a:t>
            </a:r>
            <a:endParaRPr b="0" lang="en-US" sz="3700" spc="-1" strike="noStrike">
              <a:latin typeface="Arial"/>
            </a:endParaRPr>
          </a:p>
        </p:txBody>
      </p:sp>
      <p:pic>
        <p:nvPicPr>
          <p:cNvPr id="271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9647560-C380-4B8D-8233-97A8DD69C4D3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2971800" y="1828800"/>
            <a:ext cx="6019560" cy="1666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5000" spc="-1" strike="noStrike">
                <a:solidFill>
                  <a:srgbClr val="ffffff"/>
                </a:solidFill>
                <a:latin typeface="Arial"/>
              </a:rPr>
              <a:t>Norme generali</a:t>
            </a:r>
            <a:br/>
            <a:r>
              <a:rPr b="0" lang="it-IT" sz="5000" spc="-1" strike="noStrike">
                <a:solidFill>
                  <a:srgbClr val="ffffff"/>
                </a:solidFill>
                <a:latin typeface="Arial"/>
              </a:rPr>
              <a:t>per le iscrizioni</a:t>
            </a:r>
            <a:endParaRPr b="0" lang="it-IT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Shape 4"/>
          <p:cNvSpPr txBox="1"/>
          <p:nvPr/>
        </p:nvSpPr>
        <p:spPr>
          <a:xfrm>
            <a:off x="752400" y="4267080"/>
            <a:ext cx="823860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L’iscrizione si effettua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ONLINE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 iscrizioni dovranno essere effettuate presumibilmente nel periodo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 gennaio - febbraio 2021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L’iscrizione fatta non è una preiscrizione ma una iscrizione effettiva, dopo per cambiare si deve chiedere il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NULLA OSTA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b="0" lang="en-US" sz="3700" spc="-1" strike="noStrike">
                <a:solidFill>
                  <a:srgbClr val="00007d"/>
                </a:solidFill>
                <a:latin typeface="Arial"/>
              </a:rPr>
              <a:t>	</a:t>
            </a:r>
            <a:endParaRPr b="0" lang="en-US" sz="3700" spc="-1" strike="noStrike">
              <a:latin typeface="Arial"/>
            </a:endParaRPr>
          </a:p>
        </p:txBody>
      </p:sp>
      <p:pic>
        <p:nvPicPr>
          <p:cNvPr id="276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879CAF4-0B91-4799-97BA-6DD042651AD3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79A798E-2C13-43CD-9CD4-CEE6BAD097D0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94080" y="47520"/>
            <a:ext cx="2037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Istituti Secondari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1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  <p:sp>
        <p:nvSpPr>
          <p:cNvPr id="282" name="CustomShape 5"/>
          <p:cNvSpPr/>
          <p:nvPr/>
        </p:nvSpPr>
        <p:spPr>
          <a:xfrm>
            <a:off x="390600" y="704880"/>
            <a:ext cx="8229240" cy="60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99"/>
                </a:solidFill>
                <a:latin typeface="Arial"/>
              </a:rPr>
              <a:t>L'iscrizione online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390600" y="1409760"/>
            <a:ext cx="8229240" cy="412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Per cominciare é necessario: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000" spc="-1" strike="noStrike">
                <a:solidFill>
                  <a:srgbClr val="1c0bf5"/>
                </a:solidFill>
                <a:latin typeface="Arial"/>
              </a:rPr>
              <a:t>1)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Registrarsi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(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</a:rPr>
              <a:t>vai al modulo di registrazione con il codice della scuola in cui intendi iscrivere tuo figlio/figlia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);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000" spc="-1" strike="noStrike">
                <a:solidFill>
                  <a:srgbClr val="1c0bf5"/>
                </a:solidFill>
                <a:latin typeface="Arial"/>
              </a:rPr>
              <a:t>2)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Effettuata la registrazione si può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accedere al serviz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io, inserire i dati richiesti ed inoltrare la domanda alla scuola prescelta.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000" spc="-1" strike="noStrike">
                <a:solidFill>
                  <a:srgbClr val="1c0bf5"/>
                </a:solidFill>
                <a:latin typeface="Arial"/>
              </a:rPr>
              <a:t>3)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La famiglia riceve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via e-mail tutti gli aggiornamenti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sullo stato della domanda sino alla conferma di accettazione finale.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caso di problemi é possibile contattare la scuola di destinazione che fornirà il proprio aiuto (anche compilando la domanda online per le famiglie che ne siano impossibilitate).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10932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99"/>
                </a:solidFill>
                <a:latin typeface="Arial"/>
              </a:rPr>
              <a:t>ReTePin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6B7F1D-C6D3-4E6F-8F5D-A9169BF3D262}" type="slidenum">
              <a:rPr b="0" lang="en-US" sz="1200" spc="-1" strike="noStrike">
                <a:solidFill>
                  <a:srgbClr val="000000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D6B05BB-C62F-4BB3-97B3-F6364FE16DF7}" type="slidenum">
              <a:rPr b="1" lang="en-US" sz="1200" spc="-1" strike="noStrike">
                <a:solidFill>
                  <a:srgbClr val="000099"/>
                </a:solidFill>
                <a:latin typeface="Arial Black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694080" y="47520"/>
            <a:ext cx="2037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Istituti Secondari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8" name="Immagine 6" descr=""/>
          <p:cNvPicPr/>
          <p:nvPr/>
        </p:nvPicPr>
        <p:blipFill>
          <a:blip r:embed="rId1"/>
          <a:stretch/>
        </p:blipFill>
        <p:spPr>
          <a:xfrm>
            <a:off x="8217000" y="285840"/>
            <a:ext cx="653760" cy="723600"/>
          </a:xfrm>
          <a:prstGeom prst="rect">
            <a:avLst/>
          </a:prstGeom>
          <a:ln w="9360">
            <a:noFill/>
          </a:ln>
        </p:spPr>
      </p:pic>
      <p:sp>
        <p:nvSpPr>
          <p:cNvPr id="289" name="CustomShape 5"/>
          <p:cNvSpPr/>
          <p:nvPr/>
        </p:nvSpPr>
        <p:spPr>
          <a:xfrm>
            <a:off x="457200" y="457200"/>
            <a:ext cx="8229240" cy="60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99"/>
                </a:solidFill>
                <a:latin typeface="Arial"/>
              </a:rPr>
              <a:t>Prerequisiti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457200" y="1028520"/>
            <a:ext cx="8229240" cy="516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Per </a:t>
            </a:r>
            <a:r>
              <a:rPr b="1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affrontare al meglio tutti i corsi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di studio occorre:</a:t>
            </a: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1" lang="en-US" sz="2800" spc="-1" strike="noStrike">
                <a:solidFill>
                  <a:srgbClr val="1c0bf5"/>
                </a:solidFill>
                <a:latin typeface="Arial"/>
              </a:rPr>
              <a:t>impegnarsi seriamente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rispetto agli obiettivi della scuola scelta; </a:t>
            </a: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essere disposti a </a:t>
            </a:r>
            <a:r>
              <a:rPr b="1" lang="en-US" sz="2800" spc="-1" strike="noStrike">
                <a:solidFill>
                  <a:srgbClr val="1c0bf5"/>
                </a:solidFill>
                <a:latin typeface="Arial"/>
              </a:rPr>
              <a:t>lavorare</a:t>
            </a:r>
            <a:r>
              <a:rPr b="0" lang="en-US" sz="2800" spc="-1" strike="noStrike">
                <a:solidFill>
                  <a:srgbClr val="1c0bf5"/>
                </a:solidFill>
                <a:latin typeface="Arial"/>
              </a:rPr>
              <a:t> </a:t>
            </a:r>
            <a:r>
              <a:rPr b="1" lang="en-US" sz="2800" spc="-1" strike="noStrike">
                <a:solidFill>
                  <a:srgbClr val="1c0bf5"/>
                </a:solidFill>
                <a:latin typeface="Arial"/>
              </a:rPr>
              <a:t>in modo regolare e costante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sia a scuola che a casa;</a:t>
            </a: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affrontare tutte le materie con lo </a:t>
            </a:r>
            <a:r>
              <a:rPr b="1" lang="en-US" sz="2800" spc="-1" strike="noStrike">
                <a:solidFill>
                  <a:srgbClr val="1c0bf5"/>
                </a:solidFill>
                <a:latin typeface="Arial"/>
              </a:rPr>
              <a:t>stesso impegno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ed attenzione. </a:t>
            </a:r>
            <a:endParaRPr b="0" lang="en-US" sz="2800" spc="-1" strike="noStrike">
              <a:latin typeface="Arial"/>
            </a:endParaRPr>
          </a:p>
          <a:p>
            <a:pPr marL="743040" indent="-285480" algn="ctr">
              <a:lnSpc>
                <a:spcPct val="80000"/>
              </a:lnSpc>
              <a:spcBef>
                <a:spcPts val="479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en-US" sz="2800" spc="-1" strike="noStrike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28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5606</TotalTime>
  <Application>LibreOffice/6.2.1.2$MacOSX_X86_64 LibreOffice_project/7bcb35dc3024a62dea0caee87020152d1ee96e71</Application>
  <Words>1674</Words>
  <Paragraphs>324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2008-10-29T13:42:10Z</dcterms:created>
  <dc:creator>win</dc:creator>
  <dc:description/>
  <dc:language>en-US</dc:language>
  <cp:lastModifiedBy>Anna Maria Albera</cp:lastModifiedBy>
  <dcterms:modified xsi:type="dcterms:W3CDTF">2020-10-26T16:55:34Z</dcterms:modified>
  <cp:revision>759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30</vt:i4>
  </property>
</Properties>
</file>